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48"/>
  </p:notesMasterIdLst>
  <p:sldIdLst>
    <p:sldId id="256" r:id="rId2"/>
    <p:sldId id="348" r:id="rId3"/>
    <p:sldId id="260" r:id="rId4"/>
    <p:sldId id="273" r:id="rId5"/>
    <p:sldId id="298" r:id="rId6"/>
    <p:sldId id="301" r:id="rId7"/>
    <p:sldId id="299" r:id="rId8"/>
    <p:sldId id="303" r:id="rId9"/>
    <p:sldId id="304" r:id="rId10"/>
    <p:sldId id="305" r:id="rId11"/>
    <p:sldId id="306" r:id="rId12"/>
    <p:sldId id="307" r:id="rId13"/>
    <p:sldId id="308" r:id="rId14"/>
    <p:sldId id="309" r:id="rId15"/>
    <p:sldId id="310" r:id="rId16"/>
    <p:sldId id="311" r:id="rId17"/>
    <p:sldId id="312" r:id="rId18"/>
    <p:sldId id="313" r:id="rId19"/>
    <p:sldId id="314" r:id="rId20"/>
    <p:sldId id="323" r:id="rId21"/>
    <p:sldId id="324" r:id="rId22"/>
    <p:sldId id="327" r:id="rId23"/>
    <p:sldId id="328" r:id="rId24"/>
    <p:sldId id="326" r:id="rId25"/>
    <p:sldId id="263" r:id="rId26"/>
    <p:sldId id="329" r:id="rId27"/>
    <p:sldId id="350" r:id="rId28"/>
    <p:sldId id="330" r:id="rId29"/>
    <p:sldId id="351" r:id="rId30"/>
    <p:sldId id="356" r:id="rId31"/>
    <p:sldId id="352" r:id="rId32"/>
    <p:sldId id="353" r:id="rId33"/>
    <p:sldId id="354" r:id="rId34"/>
    <p:sldId id="355" r:id="rId35"/>
    <p:sldId id="332" r:id="rId36"/>
    <p:sldId id="334" r:id="rId37"/>
    <p:sldId id="338" r:id="rId38"/>
    <p:sldId id="337" r:id="rId39"/>
    <p:sldId id="339" r:id="rId40"/>
    <p:sldId id="358" r:id="rId41"/>
    <p:sldId id="340" r:id="rId42"/>
    <p:sldId id="341" r:id="rId43"/>
    <p:sldId id="342" r:id="rId44"/>
    <p:sldId id="343" r:id="rId45"/>
    <p:sldId id="357" r:id="rId46"/>
    <p:sldId id="344" r:id="rId47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FFF9"/>
    <a:srgbClr val="0432FF"/>
    <a:srgbClr val="000000"/>
    <a:srgbClr val="47496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DAD099B-F6F3-4C82-936B-B6EEE0488ED5}">
  <a:tblStyle styleId="{ADAD099B-F6F3-4C82-936B-B6EEE0488ED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309"/>
    <p:restoredTop sz="94118"/>
  </p:normalViewPr>
  <p:slideViewPr>
    <p:cSldViewPr snapToGrid="0">
      <p:cViewPr>
        <p:scale>
          <a:sx n="81" d="100"/>
          <a:sy n="81" d="100"/>
        </p:scale>
        <p:origin x="288" y="32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8" d="100"/>
          <a:sy n="58" d="100"/>
        </p:scale>
        <p:origin x="3240" y="2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notesMaster" Target="notesMasters/notesMaster1.xml"/><Relationship Id="rId49" Type="http://schemas.openxmlformats.org/officeDocument/2006/relationships/presProps" Target="pres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viewProps" Target="viewProps.xml"/><Relationship Id="rId51" Type="http://schemas.openxmlformats.org/officeDocument/2006/relationships/theme" Target="theme/theme1.xml"/><Relationship Id="rId5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30463931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Shape 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515182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61232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00772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2222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79139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14685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81832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0979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fr-FR" dirty="0" smtClean="0"/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fr-FR" dirty="0" smtClean="0"/>
              <a:t>The </a:t>
            </a:r>
            <a:r>
              <a:rPr lang="fr-FR" dirty="0" err="1" smtClean="0"/>
              <a:t>less</a:t>
            </a:r>
            <a:r>
              <a:rPr lang="fr-FR" baseline="0" dirty="0" smtClean="0"/>
              <a:t> the </a:t>
            </a:r>
            <a:r>
              <a:rPr lang="fr-FR" baseline="0" dirty="0" err="1" smtClean="0"/>
              <a:t>obliquity</a:t>
            </a:r>
            <a:r>
              <a:rPr lang="fr-FR" baseline="0" dirty="0" smtClean="0"/>
              <a:t>, the more the </a:t>
            </a:r>
            <a:r>
              <a:rPr lang="fr-FR" baseline="0" dirty="0" err="1" smtClean="0"/>
              <a:t>amount</a:t>
            </a:r>
            <a:r>
              <a:rPr lang="fr-FR" baseline="0" dirty="0" smtClean="0"/>
              <a:t> of co2 </a:t>
            </a:r>
            <a:r>
              <a:rPr lang="fr-FR" baseline="0" dirty="0" err="1" smtClean="0"/>
              <a:t>condensed</a:t>
            </a:r>
            <a:endParaRPr lang="fr-FR" dirty="0" smtClean="0"/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fr-FR" dirty="0" smtClean="0"/>
              <a:t>No </a:t>
            </a:r>
            <a:r>
              <a:rPr lang="fr-FR" dirty="0" err="1" smtClean="0"/>
              <a:t>annual</a:t>
            </a:r>
            <a:r>
              <a:rPr lang="fr-FR" dirty="0" smtClean="0"/>
              <a:t> variation at 0° : </a:t>
            </a:r>
            <a:r>
              <a:rPr lang="fr-FR" dirty="0" err="1" smtClean="0"/>
              <a:t>logical</a:t>
            </a:r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14797294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84230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Shape 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611929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52229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884673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957931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846981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761543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579820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Shape 1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183048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Shape 2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784712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Shape 2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7508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Shape 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err="1" smtClean="0"/>
              <a:t>Exiting</a:t>
            </a:r>
            <a:r>
              <a:rPr lang="fr-FR" dirty="0" smtClean="0"/>
              <a:t> </a:t>
            </a:r>
            <a:r>
              <a:rPr lang="fr-FR" dirty="0" err="1" smtClean="0"/>
              <a:t>phenomena</a:t>
            </a:r>
            <a:r>
              <a:rPr lang="fr-FR" baseline="0" dirty="0" smtClean="0"/>
              <a:t> : </a:t>
            </a:r>
            <a:r>
              <a:rPr lang="fr-FR" baseline="0" dirty="0" err="1" smtClean="0"/>
              <a:t>atmospheric</a:t>
            </a:r>
            <a:r>
              <a:rPr lang="fr-FR" baseline="0" dirty="0" smtClean="0"/>
              <a:t> collapse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baseline="0" dirty="0" err="1" smtClean="0"/>
              <a:t>Gaciers</a:t>
            </a:r>
            <a:r>
              <a:rPr lang="fr-FR" baseline="0" dirty="0" smtClean="0"/>
              <a:t> formation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Shape 2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421802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214320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565943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82379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43112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823397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755609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40165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2570490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10688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err="1" smtClean="0"/>
              <a:t>We</a:t>
            </a:r>
            <a:r>
              <a:rPr lang="fr-FR" dirty="0" smtClean="0"/>
              <a:t> </a:t>
            </a:r>
            <a:r>
              <a:rPr lang="fr-FR" dirty="0" err="1" smtClean="0"/>
              <a:t>wanted</a:t>
            </a:r>
            <a:r>
              <a:rPr lang="fr-FR" baseline="0" dirty="0" smtClean="0"/>
              <a:t> to </a:t>
            </a:r>
            <a:r>
              <a:rPr lang="fr-FR" baseline="0" dirty="0" err="1" smtClean="0"/>
              <a:t>find</a:t>
            </a:r>
            <a:r>
              <a:rPr lang="fr-FR" baseline="0" dirty="0" smtClean="0"/>
              <a:t> out how and </a:t>
            </a:r>
            <a:r>
              <a:rPr lang="fr-FR" baseline="0" dirty="0" err="1" smtClean="0"/>
              <a:t>where</a:t>
            </a:r>
            <a:r>
              <a:rPr lang="fr-FR" baseline="0" dirty="0" smtClean="0"/>
              <a:t> CO2 </a:t>
            </a:r>
            <a:r>
              <a:rPr lang="fr-FR" baseline="0" dirty="0" err="1" smtClean="0"/>
              <a:t>would</a:t>
            </a:r>
            <a:r>
              <a:rPr lang="fr-FR" baseline="0" dirty="0" smtClean="0"/>
              <a:t> condense in a </a:t>
            </a:r>
            <a:r>
              <a:rPr lang="fr-FR" baseline="0" dirty="0" err="1" smtClean="0"/>
              <a:t>low</a:t>
            </a:r>
            <a:r>
              <a:rPr lang="fr-FR" baseline="0" dirty="0" smtClean="0"/>
              <a:t> </a:t>
            </a:r>
            <a:r>
              <a:rPr lang="fr-FR" baseline="0" dirty="0" err="1" smtClean="0"/>
              <a:t>obliquity</a:t>
            </a:r>
            <a:r>
              <a:rPr lang="fr-FR" baseline="0" dirty="0" smtClean="0"/>
              <a:t> scenario on Mars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3359082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40030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21516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97332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38117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49968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34306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7" name="Shape 47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488500" y="-46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Arial Black"/>
              <a:buNone/>
              <a:defRPr sz="2400">
                <a:latin typeface="Arial Black"/>
                <a:ea typeface="Arial Black"/>
                <a:cs typeface="Arial Black"/>
                <a:sym typeface="Arial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28" name="Shape 28"/>
          <p:cNvSpPr/>
          <p:nvPr/>
        </p:nvSpPr>
        <p:spPr>
          <a:xfrm rot="5400000">
            <a:off x="171575" y="214775"/>
            <a:ext cx="255900" cy="133800"/>
          </a:xfrm>
          <a:prstGeom prst="triangle">
            <a:avLst>
              <a:gd name="adj" fmla="val 50000"/>
            </a:avLst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6.png"/><Relationship Id="rId5" Type="http://schemas.microsoft.com/office/2007/relationships/hdphoto" Target="../media/hdphoto1.wdp"/><Relationship Id="rId6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6.png"/><Relationship Id="rId5" Type="http://schemas.microsoft.com/office/2007/relationships/hdphoto" Target="../media/hdphoto1.wdp"/><Relationship Id="rId6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6.png"/><Relationship Id="rId5" Type="http://schemas.microsoft.com/office/2007/relationships/hdphoto" Target="../media/hdphoto1.wdp"/><Relationship Id="rId6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6.png"/><Relationship Id="rId5" Type="http://schemas.microsoft.com/office/2007/relationships/hdphoto" Target="../media/hdphoto1.wdp"/><Relationship Id="rId6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6.png"/><Relationship Id="rId5" Type="http://schemas.microsoft.com/office/2007/relationships/hdphoto" Target="../media/hdphoto1.wdp"/><Relationship Id="rId6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6.png"/><Relationship Id="rId5" Type="http://schemas.microsoft.com/office/2007/relationships/hdphoto" Target="../media/hdphoto1.wdp"/><Relationship Id="rId6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6.png"/><Relationship Id="rId5" Type="http://schemas.microsoft.com/office/2007/relationships/hdphoto" Target="../media/hdphoto1.wdp"/><Relationship Id="rId6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6.png"/><Relationship Id="rId5" Type="http://schemas.microsoft.com/office/2007/relationships/hdphoto" Target="../media/hdphoto1.wdp"/><Relationship Id="rId6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6.png"/><Relationship Id="rId5" Type="http://schemas.microsoft.com/office/2007/relationships/hdphoto" Target="../media/hdphoto1.wdp"/><Relationship Id="rId6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4" Type="http://schemas.openxmlformats.org/officeDocument/2006/relationships/image" Target="../media/image24.jp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6.png"/><Relationship Id="rId5" Type="http://schemas.microsoft.com/office/2007/relationships/hdphoto" Target="../media/hdphoto1.wdp"/><Relationship Id="rId6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7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28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4.jp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5.jp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6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6.png"/><Relationship Id="rId6" Type="http://schemas.microsoft.com/office/2007/relationships/hdphoto" Target="../media/hdphoto1.wdp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microsoft.com/office/2007/relationships/hdphoto" Target="../media/hdphoto1.wdp"/><Relationship Id="rId5" Type="http://schemas.openxmlformats.org/officeDocument/2006/relationships/image" Target="../media/image39.png"/><Relationship Id="rId6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6.png"/><Relationship Id="rId5" Type="http://schemas.microsoft.com/office/2007/relationships/hdphoto" Target="../media/hdphoto1.wdp"/><Relationship Id="rId6" Type="http://schemas.openxmlformats.org/officeDocument/2006/relationships/image" Target="../media/image41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6.png"/><Relationship Id="rId6" Type="http://schemas.microsoft.com/office/2007/relationships/hdphoto" Target="../media/hdphoto1.wdp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microsoft.com/office/2007/relationships/hdphoto" Target="../media/hdphoto1.wdp"/><Relationship Id="rId5" Type="http://schemas.openxmlformats.org/officeDocument/2006/relationships/image" Target="../media/image44.emf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5" Type="http://schemas.openxmlformats.org/officeDocument/2006/relationships/image" Target="../media/image6.png"/><Relationship Id="rId6" Type="http://schemas.microsoft.com/office/2007/relationships/hdphoto" Target="../media/hdphoto1.wdp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5" Type="http://schemas.openxmlformats.org/officeDocument/2006/relationships/image" Target="../media/image6.png"/><Relationship Id="rId6" Type="http://schemas.microsoft.com/office/2007/relationships/hdphoto" Target="../media/hdphoto1.wdp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5" Type="http://schemas.openxmlformats.org/officeDocument/2006/relationships/image" Target="../media/image6.png"/><Relationship Id="rId6" Type="http://schemas.microsoft.com/office/2007/relationships/hdphoto" Target="../media/hdphoto1.wdp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8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4" Type="http://schemas.openxmlformats.org/officeDocument/2006/relationships/image" Target="../media/image51.png"/><Relationship Id="rId5" Type="http://schemas.openxmlformats.org/officeDocument/2006/relationships/image" Target="../media/image52.png"/><Relationship Id="rId6" Type="http://schemas.openxmlformats.org/officeDocument/2006/relationships/image" Target="../media/image6.png"/><Relationship Id="rId7" Type="http://schemas.microsoft.com/office/2007/relationships/hdphoto" Target="../media/hdphoto1.wdp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9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3.jpe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microsoft.com/office/2007/relationships/hdphoto" Target="../media/hdphoto1.wdp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microsoft.com/office/2007/relationships/hdphoto" Target="../media/hdphoto1.wdp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6.png"/><Relationship Id="rId5" Type="http://schemas.microsoft.com/office/2007/relationships/hdphoto" Target="../media/hdphoto1.wdp"/><Relationship Id="rId6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6.png"/><Relationship Id="rId5" Type="http://schemas.microsoft.com/office/2007/relationships/hdphoto" Target="../media/hdphoto1.wdp"/><Relationship Id="rId6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Shape 5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675575"/>
            <a:ext cx="9144000" cy="450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Shape 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999900"/>
            <a:ext cx="1153300" cy="1143599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Shape 57"/>
          <p:cNvSpPr txBox="1">
            <a:spLocks noGrp="1"/>
          </p:cNvSpPr>
          <p:nvPr>
            <p:ph type="ctrTitle"/>
          </p:nvPr>
        </p:nvSpPr>
        <p:spPr>
          <a:xfrm>
            <a:off x="311700" y="124747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3800">
                <a:solidFill>
                  <a:srgbClr val="FFFFFF"/>
                </a:solidFill>
                <a:latin typeface="Arial Black"/>
                <a:ea typeface="Arial Black"/>
                <a:cs typeface="Arial Black"/>
                <a:sym typeface="Arial Black"/>
              </a:rPr>
              <a:t>MARS AT LOW OBLIQUITY</a:t>
            </a:r>
            <a:endParaRPr sz="3800">
              <a:solidFill>
                <a:srgbClr val="FFFFFF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58" name="Shape 58"/>
          <p:cNvSpPr txBox="1"/>
          <p:nvPr/>
        </p:nvSpPr>
        <p:spPr>
          <a:xfrm>
            <a:off x="2967900" y="4300700"/>
            <a:ext cx="3208200" cy="6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Arial Black"/>
                <a:ea typeface="Arial Black"/>
                <a:cs typeface="Arial Black"/>
                <a:sym typeface="Arial Black"/>
              </a:rPr>
              <a:t>ETIENNE DUPONT </a:t>
            </a:r>
            <a:endParaRPr>
              <a:latin typeface="Arial Black"/>
              <a:ea typeface="Arial Black"/>
              <a:cs typeface="Arial Black"/>
              <a:sym typeface="Arial Black"/>
            </a:endParaRPr>
          </a:p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Arial Black"/>
                <a:ea typeface="Arial Black"/>
                <a:cs typeface="Arial Black"/>
                <a:sym typeface="Arial Black"/>
              </a:rPr>
              <a:t>18/06/2018</a:t>
            </a:r>
            <a:endParaRPr>
              <a:latin typeface="Arial Black"/>
              <a:ea typeface="Arial Black"/>
              <a:cs typeface="Arial Black"/>
              <a:sym typeface="Arial Black"/>
            </a:endParaRPr>
          </a:p>
        </p:txBody>
      </p:sp>
      <p:cxnSp>
        <p:nvCxnSpPr>
          <p:cNvPr id="59" name="Shape 59"/>
          <p:cNvCxnSpPr/>
          <p:nvPr/>
        </p:nvCxnSpPr>
        <p:spPr>
          <a:xfrm>
            <a:off x="0" y="3844375"/>
            <a:ext cx="9173400" cy="13200"/>
          </a:xfrm>
          <a:prstGeom prst="straightConnector1">
            <a:avLst/>
          </a:prstGeom>
          <a:noFill/>
          <a:ln w="1143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4080" y="585373"/>
            <a:ext cx="5760000" cy="6561553"/>
          </a:xfrm>
          <a:prstGeom prst="rect">
            <a:avLst/>
          </a:prstGeom>
        </p:spPr>
      </p:pic>
      <p:sp>
        <p:nvSpPr>
          <p:cNvPr id="33" name="ZoneTexte 32"/>
          <p:cNvSpPr txBox="1"/>
          <p:nvPr/>
        </p:nvSpPr>
        <p:spPr>
          <a:xfrm>
            <a:off x="65667" y="3895400"/>
            <a:ext cx="995314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i="1" dirty="0" smtClean="0"/>
              <a:t>e </a:t>
            </a:r>
            <a:r>
              <a:rPr lang="fr-FR" dirty="0" smtClean="0"/>
              <a:t>= 0</a:t>
            </a:r>
            <a:endParaRPr lang="fr-FR" i="1" dirty="0"/>
          </a:p>
        </p:txBody>
      </p:sp>
      <p:sp>
        <p:nvSpPr>
          <p:cNvPr id="103" name="Shape 103"/>
          <p:cNvSpPr txBox="1">
            <a:spLocks noGrp="1"/>
          </p:cNvSpPr>
          <p:nvPr>
            <p:ph type="title"/>
          </p:nvPr>
        </p:nvSpPr>
        <p:spPr>
          <a:xfrm>
            <a:off x="488500" y="-46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fr-FR" dirty="0" err="1"/>
              <a:t>Smooth</a:t>
            </a:r>
            <a:r>
              <a:rPr lang="fr-FR" dirty="0"/>
              <a:t> Mars </a:t>
            </a:r>
            <a:r>
              <a:rPr lang="fr-FR" dirty="0" err="1"/>
              <a:t>experiment</a:t>
            </a:r>
            <a:endParaRPr dirty="0"/>
          </a:p>
        </p:txBody>
      </p:sp>
      <p:sp>
        <p:nvSpPr>
          <p:cNvPr id="17" name="ZoneTexte 16"/>
          <p:cNvSpPr txBox="1"/>
          <p:nvPr/>
        </p:nvSpPr>
        <p:spPr>
          <a:xfrm>
            <a:off x="713489" y="575645"/>
            <a:ext cx="5677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 smtClean="0"/>
              <a:t>7.5°</a:t>
            </a:r>
            <a:endParaRPr lang="fr-FR" sz="1600" b="1" dirty="0"/>
          </a:p>
        </p:txBody>
      </p:sp>
      <p:cxnSp>
        <p:nvCxnSpPr>
          <p:cNvPr id="18" name="Connecteur droit 17"/>
          <p:cNvCxnSpPr/>
          <p:nvPr/>
        </p:nvCxnSpPr>
        <p:spPr>
          <a:xfrm>
            <a:off x="1064707" y="972439"/>
            <a:ext cx="0" cy="3721768"/>
          </a:xfrm>
          <a:prstGeom prst="line">
            <a:avLst/>
          </a:prstGeom>
          <a:ln w="95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er 19"/>
          <p:cNvGrpSpPr/>
          <p:nvPr/>
        </p:nvGrpSpPr>
        <p:grpSpPr>
          <a:xfrm rot="1069266">
            <a:off x="164616" y="1144807"/>
            <a:ext cx="2009183" cy="3358953"/>
            <a:chOff x="6302813" y="830094"/>
            <a:chExt cx="2009183" cy="3358953"/>
          </a:xfrm>
        </p:grpSpPr>
        <p:grpSp>
          <p:nvGrpSpPr>
            <p:cNvPr id="21" name="Grouper 20"/>
            <p:cNvGrpSpPr/>
            <p:nvPr/>
          </p:nvGrpSpPr>
          <p:grpSpPr>
            <a:xfrm>
              <a:off x="6302813" y="830094"/>
              <a:ext cx="2009183" cy="3358953"/>
              <a:chOff x="6302813" y="830094"/>
              <a:chExt cx="2009183" cy="3358953"/>
            </a:xfrm>
          </p:grpSpPr>
          <p:cxnSp>
            <p:nvCxnSpPr>
              <p:cNvPr id="23" name="Connecteur droit 22"/>
              <p:cNvCxnSpPr/>
              <p:nvPr/>
            </p:nvCxnSpPr>
            <p:spPr>
              <a:xfrm>
                <a:off x="6423498" y="830094"/>
                <a:ext cx="1567588" cy="3358953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4" name="Image 23" descr="clear_mars_dark.gif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colorTemperature colorTemp="11200"/>
                        </a14:imgEffect>
                        <a14:imgEffect>
                          <a14:brightnessContrast bright="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 rot="20096269">
                <a:off x="6302813" y="1603268"/>
                <a:ext cx="1800000" cy="1800200"/>
              </a:xfrm>
              <a:prstGeom prst="rect">
                <a:avLst/>
              </a:prstGeom>
            </p:spPr>
          </p:pic>
          <p:sp>
            <p:nvSpPr>
              <p:cNvPr id="25" name="Ellipse 24"/>
              <p:cNvSpPr/>
              <p:nvPr/>
            </p:nvSpPr>
            <p:spPr>
              <a:xfrm rot="20051200">
                <a:off x="7324568" y="3652820"/>
                <a:ext cx="987428" cy="338114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6" name="Rectangle 25"/>
              <p:cNvSpPr/>
              <p:nvPr/>
            </p:nvSpPr>
            <p:spPr>
              <a:xfrm rot="19470590">
                <a:off x="7962804" y="3787262"/>
                <a:ext cx="182734" cy="16816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22" name="Triangle 21"/>
            <p:cNvSpPr/>
            <p:nvPr/>
          </p:nvSpPr>
          <p:spPr>
            <a:xfrm rot="3451163">
              <a:off x="7961319" y="3881281"/>
              <a:ext cx="85725" cy="63946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28" name="Arc 27"/>
          <p:cNvSpPr>
            <a:spLocks noChangeAspect="1"/>
          </p:cNvSpPr>
          <p:nvPr/>
        </p:nvSpPr>
        <p:spPr>
          <a:xfrm rot="18271688">
            <a:off x="-608184" y="979719"/>
            <a:ext cx="3208599" cy="3208599"/>
          </a:xfrm>
          <a:prstGeom prst="arc">
            <a:avLst>
              <a:gd name="adj1" fmla="val 19219572"/>
              <a:gd name="adj2" fmla="val 19675323"/>
            </a:avLst>
          </a:prstGeom>
          <a:ln w="127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0" name="Image 39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10" t="60386" r="26629" b="36858"/>
          <a:stretch/>
        </p:blipFill>
        <p:spPr>
          <a:xfrm>
            <a:off x="4226598" y="4423418"/>
            <a:ext cx="2647388" cy="189234"/>
          </a:xfrm>
          <a:prstGeom prst="rect">
            <a:avLst/>
          </a:prstGeom>
        </p:spPr>
      </p:pic>
      <p:sp>
        <p:nvSpPr>
          <p:cNvPr id="19" name="ZoneTexte 18"/>
          <p:cNvSpPr txBox="1"/>
          <p:nvPr/>
        </p:nvSpPr>
        <p:spPr>
          <a:xfrm>
            <a:off x="2910383" y="4612652"/>
            <a:ext cx="21294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err="1">
                <a:solidFill>
                  <a:srgbClr val="FF0000"/>
                </a:solidFill>
              </a:rPr>
              <a:t>t</a:t>
            </a:r>
            <a:r>
              <a:rPr lang="fr-FR" sz="2400" dirty="0">
                <a:solidFill>
                  <a:srgbClr val="FF0000"/>
                </a:solidFill>
              </a:rPr>
              <a:t> = 50 </a:t>
            </a:r>
            <a:r>
              <a:rPr lang="fr-FR" sz="2400" dirty="0" err="1">
                <a:solidFill>
                  <a:srgbClr val="FF0000"/>
                </a:solidFill>
              </a:rPr>
              <a:t>yrs</a:t>
            </a:r>
            <a:endParaRPr lang="fr-FR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919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4080" y="587954"/>
            <a:ext cx="5760000" cy="6561553"/>
          </a:xfrm>
          <a:prstGeom prst="rect">
            <a:avLst/>
          </a:prstGeom>
        </p:spPr>
      </p:pic>
      <p:sp>
        <p:nvSpPr>
          <p:cNvPr id="33" name="ZoneTexte 32"/>
          <p:cNvSpPr txBox="1"/>
          <p:nvPr/>
        </p:nvSpPr>
        <p:spPr>
          <a:xfrm>
            <a:off x="65667" y="3895400"/>
            <a:ext cx="995314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i="1" dirty="0" smtClean="0"/>
              <a:t>e </a:t>
            </a:r>
            <a:r>
              <a:rPr lang="fr-FR" dirty="0" smtClean="0"/>
              <a:t>= 0</a:t>
            </a:r>
            <a:endParaRPr lang="fr-FR" i="1" dirty="0"/>
          </a:p>
        </p:txBody>
      </p:sp>
      <p:sp>
        <p:nvSpPr>
          <p:cNvPr id="103" name="Shape 103"/>
          <p:cNvSpPr txBox="1">
            <a:spLocks noGrp="1"/>
          </p:cNvSpPr>
          <p:nvPr>
            <p:ph type="title"/>
          </p:nvPr>
        </p:nvSpPr>
        <p:spPr>
          <a:xfrm>
            <a:off x="488500" y="-46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fr-FR" dirty="0" err="1"/>
              <a:t>Smooth</a:t>
            </a:r>
            <a:r>
              <a:rPr lang="fr-FR" dirty="0"/>
              <a:t> Mars </a:t>
            </a:r>
            <a:r>
              <a:rPr lang="fr-FR" dirty="0" err="1"/>
              <a:t>experiment</a:t>
            </a:r>
            <a:endParaRPr dirty="0"/>
          </a:p>
        </p:txBody>
      </p:sp>
      <p:sp>
        <p:nvSpPr>
          <p:cNvPr id="17" name="ZoneTexte 16"/>
          <p:cNvSpPr txBox="1"/>
          <p:nvPr/>
        </p:nvSpPr>
        <p:spPr>
          <a:xfrm>
            <a:off x="713489" y="575645"/>
            <a:ext cx="5677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 smtClean="0"/>
              <a:t>7.5°</a:t>
            </a:r>
            <a:endParaRPr lang="fr-FR" sz="1600" b="1" dirty="0"/>
          </a:p>
        </p:txBody>
      </p:sp>
      <p:cxnSp>
        <p:nvCxnSpPr>
          <p:cNvPr id="18" name="Connecteur droit 17"/>
          <p:cNvCxnSpPr/>
          <p:nvPr/>
        </p:nvCxnSpPr>
        <p:spPr>
          <a:xfrm>
            <a:off x="1064707" y="972439"/>
            <a:ext cx="0" cy="3721768"/>
          </a:xfrm>
          <a:prstGeom prst="line">
            <a:avLst/>
          </a:prstGeom>
          <a:ln w="95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er 19"/>
          <p:cNvGrpSpPr/>
          <p:nvPr/>
        </p:nvGrpSpPr>
        <p:grpSpPr>
          <a:xfrm rot="1069266">
            <a:off x="164616" y="1144807"/>
            <a:ext cx="2009183" cy="3358953"/>
            <a:chOff x="6302813" y="830094"/>
            <a:chExt cx="2009183" cy="3358953"/>
          </a:xfrm>
        </p:grpSpPr>
        <p:grpSp>
          <p:nvGrpSpPr>
            <p:cNvPr id="21" name="Grouper 20"/>
            <p:cNvGrpSpPr/>
            <p:nvPr/>
          </p:nvGrpSpPr>
          <p:grpSpPr>
            <a:xfrm>
              <a:off x="6302813" y="830094"/>
              <a:ext cx="2009183" cy="3358953"/>
              <a:chOff x="6302813" y="830094"/>
              <a:chExt cx="2009183" cy="3358953"/>
            </a:xfrm>
          </p:grpSpPr>
          <p:cxnSp>
            <p:nvCxnSpPr>
              <p:cNvPr id="23" name="Connecteur droit 22"/>
              <p:cNvCxnSpPr/>
              <p:nvPr/>
            </p:nvCxnSpPr>
            <p:spPr>
              <a:xfrm>
                <a:off x="6423498" y="830094"/>
                <a:ext cx="1567588" cy="3358953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4" name="Image 23" descr="clear_mars_dark.gif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colorTemperature colorTemp="11200"/>
                        </a14:imgEffect>
                        <a14:imgEffect>
                          <a14:brightnessContrast bright="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 rot="20096269">
                <a:off x="6302813" y="1603268"/>
                <a:ext cx="1800000" cy="1800200"/>
              </a:xfrm>
              <a:prstGeom prst="rect">
                <a:avLst/>
              </a:prstGeom>
            </p:spPr>
          </p:pic>
          <p:sp>
            <p:nvSpPr>
              <p:cNvPr id="25" name="Ellipse 24"/>
              <p:cNvSpPr/>
              <p:nvPr/>
            </p:nvSpPr>
            <p:spPr>
              <a:xfrm rot="20051200">
                <a:off x="7324568" y="3652820"/>
                <a:ext cx="987428" cy="338114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6" name="Rectangle 25"/>
              <p:cNvSpPr/>
              <p:nvPr/>
            </p:nvSpPr>
            <p:spPr>
              <a:xfrm rot="19470590">
                <a:off x="7962804" y="3787262"/>
                <a:ext cx="182734" cy="16816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22" name="Triangle 21"/>
            <p:cNvSpPr/>
            <p:nvPr/>
          </p:nvSpPr>
          <p:spPr>
            <a:xfrm rot="3451163">
              <a:off x="7961319" y="3881281"/>
              <a:ext cx="85725" cy="63946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28" name="Arc 27"/>
          <p:cNvSpPr>
            <a:spLocks noChangeAspect="1"/>
          </p:cNvSpPr>
          <p:nvPr/>
        </p:nvSpPr>
        <p:spPr>
          <a:xfrm rot="18271688">
            <a:off x="-608184" y="979719"/>
            <a:ext cx="3208599" cy="3208599"/>
          </a:xfrm>
          <a:prstGeom prst="arc">
            <a:avLst>
              <a:gd name="adj1" fmla="val 19219572"/>
              <a:gd name="adj2" fmla="val 19675323"/>
            </a:avLst>
          </a:prstGeom>
          <a:ln w="127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0" name="Image 39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10" t="60386" r="26629" b="36858"/>
          <a:stretch/>
        </p:blipFill>
        <p:spPr>
          <a:xfrm>
            <a:off x="4226598" y="4423418"/>
            <a:ext cx="2647388" cy="189234"/>
          </a:xfrm>
          <a:prstGeom prst="rect">
            <a:avLst/>
          </a:prstGeom>
        </p:spPr>
      </p:pic>
      <p:sp>
        <p:nvSpPr>
          <p:cNvPr id="19" name="ZoneTexte 18"/>
          <p:cNvSpPr txBox="1"/>
          <p:nvPr/>
        </p:nvSpPr>
        <p:spPr>
          <a:xfrm>
            <a:off x="2910384" y="4612652"/>
            <a:ext cx="20333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err="1">
                <a:solidFill>
                  <a:srgbClr val="FF0000"/>
                </a:solidFill>
              </a:rPr>
              <a:t>t</a:t>
            </a:r>
            <a:r>
              <a:rPr lang="fr-FR" sz="2400" dirty="0">
                <a:solidFill>
                  <a:srgbClr val="FF0000"/>
                </a:solidFill>
              </a:rPr>
              <a:t> = 100 </a:t>
            </a:r>
            <a:r>
              <a:rPr lang="fr-FR" sz="2400" dirty="0" err="1">
                <a:solidFill>
                  <a:srgbClr val="FF0000"/>
                </a:solidFill>
              </a:rPr>
              <a:t>yrs</a:t>
            </a:r>
            <a:endParaRPr lang="fr-FR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1229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0353" y="585373"/>
            <a:ext cx="5760000" cy="6561553"/>
          </a:xfrm>
          <a:prstGeom prst="rect">
            <a:avLst/>
          </a:prstGeom>
        </p:spPr>
      </p:pic>
      <p:sp>
        <p:nvSpPr>
          <p:cNvPr id="33" name="ZoneTexte 32"/>
          <p:cNvSpPr txBox="1"/>
          <p:nvPr/>
        </p:nvSpPr>
        <p:spPr>
          <a:xfrm>
            <a:off x="65667" y="3895400"/>
            <a:ext cx="995314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i="1" dirty="0" smtClean="0"/>
              <a:t>e </a:t>
            </a:r>
            <a:r>
              <a:rPr lang="fr-FR" dirty="0" smtClean="0"/>
              <a:t>= 0</a:t>
            </a:r>
            <a:endParaRPr lang="fr-FR" i="1" dirty="0"/>
          </a:p>
        </p:txBody>
      </p:sp>
      <p:sp>
        <p:nvSpPr>
          <p:cNvPr id="103" name="Shape 103"/>
          <p:cNvSpPr txBox="1">
            <a:spLocks noGrp="1"/>
          </p:cNvSpPr>
          <p:nvPr>
            <p:ph type="title"/>
          </p:nvPr>
        </p:nvSpPr>
        <p:spPr>
          <a:xfrm>
            <a:off x="488500" y="-46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fr-FR" dirty="0" err="1"/>
              <a:t>Smooth</a:t>
            </a:r>
            <a:r>
              <a:rPr lang="fr-FR" dirty="0"/>
              <a:t> Mars </a:t>
            </a:r>
            <a:r>
              <a:rPr lang="fr-FR" dirty="0" err="1"/>
              <a:t>experiment</a:t>
            </a:r>
            <a:endParaRPr dirty="0"/>
          </a:p>
        </p:txBody>
      </p:sp>
      <p:sp>
        <p:nvSpPr>
          <p:cNvPr id="17" name="ZoneTexte 16"/>
          <p:cNvSpPr txBox="1"/>
          <p:nvPr/>
        </p:nvSpPr>
        <p:spPr>
          <a:xfrm>
            <a:off x="713489" y="575645"/>
            <a:ext cx="5677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 smtClean="0"/>
              <a:t>7.5°</a:t>
            </a:r>
            <a:endParaRPr lang="fr-FR" sz="1600" b="1" dirty="0"/>
          </a:p>
        </p:txBody>
      </p:sp>
      <p:cxnSp>
        <p:nvCxnSpPr>
          <p:cNvPr id="18" name="Connecteur droit 17"/>
          <p:cNvCxnSpPr/>
          <p:nvPr/>
        </p:nvCxnSpPr>
        <p:spPr>
          <a:xfrm>
            <a:off x="1064707" y="972439"/>
            <a:ext cx="0" cy="3721768"/>
          </a:xfrm>
          <a:prstGeom prst="line">
            <a:avLst/>
          </a:prstGeom>
          <a:ln w="95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er 19"/>
          <p:cNvGrpSpPr/>
          <p:nvPr/>
        </p:nvGrpSpPr>
        <p:grpSpPr>
          <a:xfrm rot="1069266">
            <a:off x="164616" y="1144807"/>
            <a:ext cx="2009183" cy="3358953"/>
            <a:chOff x="6302813" y="830094"/>
            <a:chExt cx="2009183" cy="3358953"/>
          </a:xfrm>
        </p:grpSpPr>
        <p:grpSp>
          <p:nvGrpSpPr>
            <p:cNvPr id="21" name="Grouper 20"/>
            <p:cNvGrpSpPr/>
            <p:nvPr/>
          </p:nvGrpSpPr>
          <p:grpSpPr>
            <a:xfrm>
              <a:off x="6302813" y="830094"/>
              <a:ext cx="2009183" cy="3358953"/>
              <a:chOff x="6302813" y="830094"/>
              <a:chExt cx="2009183" cy="3358953"/>
            </a:xfrm>
          </p:grpSpPr>
          <p:cxnSp>
            <p:nvCxnSpPr>
              <p:cNvPr id="23" name="Connecteur droit 22"/>
              <p:cNvCxnSpPr/>
              <p:nvPr/>
            </p:nvCxnSpPr>
            <p:spPr>
              <a:xfrm>
                <a:off x="6423498" y="830094"/>
                <a:ext cx="1567588" cy="3358953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4" name="Image 23" descr="clear_mars_dark.gif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colorTemperature colorTemp="11200"/>
                        </a14:imgEffect>
                        <a14:imgEffect>
                          <a14:brightnessContrast bright="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 rot="20096269">
                <a:off x="6302813" y="1603268"/>
                <a:ext cx="1800000" cy="1800200"/>
              </a:xfrm>
              <a:prstGeom prst="rect">
                <a:avLst/>
              </a:prstGeom>
            </p:spPr>
          </p:pic>
          <p:sp>
            <p:nvSpPr>
              <p:cNvPr id="25" name="Ellipse 24"/>
              <p:cNvSpPr/>
              <p:nvPr/>
            </p:nvSpPr>
            <p:spPr>
              <a:xfrm rot="20051200">
                <a:off x="7324568" y="3652820"/>
                <a:ext cx="987428" cy="338114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6" name="Rectangle 25"/>
              <p:cNvSpPr/>
              <p:nvPr/>
            </p:nvSpPr>
            <p:spPr>
              <a:xfrm rot="19470590">
                <a:off x="7962804" y="3787262"/>
                <a:ext cx="182734" cy="16816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22" name="Triangle 21"/>
            <p:cNvSpPr/>
            <p:nvPr/>
          </p:nvSpPr>
          <p:spPr>
            <a:xfrm rot="3451163">
              <a:off x="7961319" y="3881281"/>
              <a:ext cx="85725" cy="63946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28" name="Arc 27"/>
          <p:cNvSpPr>
            <a:spLocks noChangeAspect="1"/>
          </p:cNvSpPr>
          <p:nvPr/>
        </p:nvSpPr>
        <p:spPr>
          <a:xfrm rot="18271688">
            <a:off x="-608184" y="979719"/>
            <a:ext cx="3208599" cy="3208599"/>
          </a:xfrm>
          <a:prstGeom prst="arc">
            <a:avLst>
              <a:gd name="adj1" fmla="val 19219572"/>
              <a:gd name="adj2" fmla="val 19675323"/>
            </a:avLst>
          </a:prstGeom>
          <a:ln w="127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0" name="Image 39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10" t="60386" r="26629" b="36858"/>
          <a:stretch/>
        </p:blipFill>
        <p:spPr>
          <a:xfrm>
            <a:off x="4226598" y="4423418"/>
            <a:ext cx="2647388" cy="189234"/>
          </a:xfrm>
          <a:prstGeom prst="rect">
            <a:avLst/>
          </a:prstGeom>
        </p:spPr>
      </p:pic>
      <p:sp>
        <p:nvSpPr>
          <p:cNvPr id="19" name="ZoneTexte 18"/>
          <p:cNvSpPr txBox="1"/>
          <p:nvPr/>
        </p:nvSpPr>
        <p:spPr>
          <a:xfrm>
            <a:off x="2910384" y="4612652"/>
            <a:ext cx="21507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err="1">
                <a:solidFill>
                  <a:srgbClr val="FF0000"/>
                </a:solidFill>
              </a:rPr>
              <a:t>t</a:t>
            </a:r>
            <a:r>
              <a:rPr lang="fr-FR" sz="2400" dirty="0">
                <a:solidFill>
                  <a:srgbClr val="FF0000"/>
                </a:solidFill>
              </a:rPr>
              <a:t> = 300 </a:t>
            </a:r>
            <a:r>
              <a:rPr lang="fr-FR" sz="2400" dirty="0" err="1">
                <a:solidFill>
                  <a:srgbClr val="FF0000"/>
                </a:solidFill>
              </a:rPr>
              <a:t>yrs</a:t>
            </a:r>
            <a:endParaRPr lang="fr-FR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1942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0353" y="585919"/>
            <a:ext cx="5760000" cy="6561553"/>
          </a:xfrm>
          <a:prstGeom prst="rect">
            <a:avLst/>
          </a:prstGeom>
        </p:spPr>
      </p:pic>
      <p:sp>
        <p:nvSpPr>
          <p:cNvPr id="33" name="ZoneTexte 32"/>
          <p:cNvSpPr txBox="1"/>
          <p:nvPr/>
        </p:nvSpPr>
        <p:spPr>
          <a:xfrm>
            <a:off x="65667" y="3895400"/>
            <a:ext cx="995314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i="1" dirty="0" smtClean="0"/>
              <a:t>e </a:t>
            </a:r>
            <a:r>
              <a:rPr lang="fr-FR" dirty="0" smtClean="0"/>
              <a:t>= 0</a:t>
            </a:r>
            <a:endParaRPr lang="fr-FR" i="1" dirty="0"/>
          </a:p>
        </p:txBody>
      </p:sp>
      <p:sp>
        <p:nvSpPr>
          <p:cNvPr id="103" name="Shape 103"/>
          <p:cNvSpPr txBox="1">
            <a:spLocks noGrp="1"/>
          </p:cNvSpPr>
          <p:nvPr>
            <p:ph type="title"/>
          </p:nvPr>
        </p:nvSpPr>
        <p:spPr>
          <a:xfrm>
            <a:off x="488500" y="-46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fr-FR" dirty="0" err="1"/>
              <a:t>Smooth</a:t>
            </a:r>
            <a:r>
              <a:rPr lang="fr-FR" dirty="0"/>
              <a:t> Mars </a:t>
            </a:r>
            <a:r>
              <a:rPr lang="fr-FR" dirty="0" err="1"/>
              <a:t>experiment</a:t>
            </a:r>
            <a:endParaRPr dirty="0"/>
          </a:p>
        </p:txBody>
      </p:sp>
      <p:sp>
        <p:nvSpPr>
          <p:cNvPr id="17" name="ZoneTexte 16"/>
          <p:cNvSpPr txBox="1"/>
          <p:nvPr/>
        </p:nvSpPr>
        <p:spPr>
          <a:xfrm>
            <a:off x="713489" y="575645"/>
            <a:ext cx="5677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 smtClean="0"/>
              <a:t>7.5°</a:t>
            </a:r>
            <a:endParaRPr lang="fr-FR" sz="1600" b="1" dirty="0"/>
          </a:p>
        </p:txBody>
      </p:sp>
      <p:cxnSp>
        <p:nvCxnSpPr>
          <p:cNvPr id="18" name="Connecteur droit 17"/>
          <p:cNvCxnSpPr/>
          <p:nvPr/>
        </p:nvCxnSpPr>
        <p:spPr>
          <a:xfrm>
            <a:off x="1064707" y="972439"/>
            <a:ext cx="0" cy="3721768"/>
          </a:xfrm>
          <a:prstGeom prst="line">
            <a:avLst/>
          </a:prstGeom>
          <a:ln w="95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er 19"/>
          <p:cNvGrpSpPr/>
          <p:nvPr/>
        </p:nvGrpSpPr>
        <p:grpSpPr>
          <a:xfrm rot="1069266">
            <a:off x="164616" y="1144807"/>
            <a:ext cx="2009183" cy="3358953"/>
            <a:chOff x="6302813" y="830094"/>
            <a:chExt cx="2009183" cy="3358953"/>
          </a:xfrm>
        </p:grpSpPr>
        <p:grpSp>
          <p:nvGrpSpPr>
            <p:cNvPr id="21" name="Grouper 20"/>
            <p:cNvGrpSpPr/>
            <p:nvPr/>
          </p:nvGrpSpPr>
          <p:grpSpPr>
            <a:xfrm>
              <a:off x="6302813" y="830094"/>
              <a:ext cx="2009183" cy="3358953"/>
              <a:chOff x="6302813" y="830094"/>
              <a:chExt cx="2009183" cy="3358953"/>
            </a:xfrm>
          </p:grpSpPr>
          <p:cxnSp>
            <p:nvCxnSpPr>
              <p:cNvPr id="23" name="Connecteur droit 22"/>
              <p:cNvCxnSpPr/>
              <p:nvPr/>
            </p:nvCxnSpPr>
            <p:spPr>
              <a:xfrm>
                <a:off x="6423498" y="830094"/>
                <a:ext cx="1567588" cy="3358953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4" name="Image 23" descr="clear_mars_dark.gif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colorTemperature colorTemp="11200"/>
                        </a14:imgEffect>
                        <a14:imgEffect>
                          <a14:brightnessContrast bright="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 rot="20096269">
                <a:off x="6302813" y="1603268"/>
                <a:ext cx="1800000" cy="1800200"/>
              </a:xfrm>
              <a:prstGeom prst="rect">
                <a:avLst/>
              </a:prstGeom>
            </p:spPr>
          </p:pic>
          <p:sp>
            <p:nvSpPr>
              <p:cNvPr id="25" name="Ellipse 24"/>
              <p:cNvSpPr/>
              <p:nvPr/>
            </p:nvSpPr>
            <p:spPr>
              <a:xfrm rot="20051200">
                <a:off x="7324568" y="3652820"/>
                <a:ext cx="987428" cy="338114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6" name="Rectangle 25"/>
              <p:cNvSpPr/>
              <p:nvPr/>
            </p:nvSpPr>
            <p:spPr>
              <a:xfrm rot="19470590">
                <a:off x="7962804" y="3787262"/>
                <a:ext cx="182734" cy="16816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22" name="Triangle 21"/>
            <p:cNvSpPr/>
            <p:nvPr/>
          </p:nvSpPr>
          <p:spPr>
            <a:xfrm rot="3451163">
              <a:off x="7961319" y="3881281"/>
              <a:ext cx="85725" cy="63946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28" name="Arc 27"/>
          <p:cNvSpPr>
            <a:spLocks noChangeAspect="1"/>
          </p:cNvSpPr>
          <p:nvPr/>
        </p:nvSpPr>
        <p:spPr>
          <a:xfrm rot="18271688">
            <a:off x="-608184" y="979719"/>
            <a:ext cx="3208599" cy="3208599"/>
          </a:xfrm>
          <a:prstGeom prst="arc">
            <a:avLst>
              <a:gd name="adj1" fmla="val 19219572"/>
              <a:gd name="adj2" fmla="val 19675323"/>
            </a:avLst>
          </a:prstGeom>
          <a:ln w="127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0" name="Image 39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10" t="60386" r="26629" b="36858"/>
          <a:stretch/>
        </p:blipFill>
        <p:spPr>
          <a:xfrm>
            <a:off x="4226598" y="4423418"/>
            <a:ext cx="2647388" cy="189234"/>
          </a:xfrm>
          <a:prstGeom prst="rect">
            <a:avLst/>
          </a:prstGeom>
        </p:spPr>
      </p:pic>
      <p:sp>
        <p:nvSpPr>
          <p:cNvPr id="19" name="ZoneTexte 18"/>
          <p:cNvSpPr txBox="1"/>
          <p:nvPr/>
        </p:nvSpPr>
        <p:spPr>
          <a:xfrm>
            <a:off x="2910384" y="4612652"/>
            <a:ext cx="18924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err="1">
                <a:solidFill>
                  <a:srgbClr val="FF0000"/>
                </a:solidFill>
              </a:rPr>
              <a:t>t</a:t>
            </a:r>
            <a:r>
              <a:rPr lang="fr-FR" sz="2400" dirty="0">
                <a:solidFill>
                  <a:srgbClr val="FF0000"/>
                </a:solidFill>
              </a:rPr>
              <a:t> = 500 </a:t>
            </a:r>
            <a:r>
              <a:rPr lang="fr-FR" sz="2400" dirty="0" err="1">
                <a:solidFill>
                  <a:srgbClr val="FF0000"/>
                </a:solidFill>
              </a:rPr>
              <a:t>yrs</a:t>
            </a:r>
            <a:endParaRPr lang="fr-FR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148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0353" y="585918"/>
            <a:ext cx="5760000" cy="6561553"/>
          </a:xfrm>
          <a:prstGeom prst="rect">
            <a:avLst/>
          </a:prstGeom>
        </p:spPr>
      </p:pic>
      <p:sp>
        <p:nvSpPr>
          <p:cNvPr id="33" name="ZoneTexte 32"/>
          <p:cNvSpPr txBox="1"/>
          <p:nvPr/>
        </p:nvSpPr>
        <p:spPr>
          <a:xfrm>
            <a:off x="65667" y="3895400"/>
            <a:ext cx="995314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i="1" dirty="0" smtClean="0"/>
              <a:t>e </a:t>
            </a:r>
            <a:r>
              <a:rPr lang="fr-FR" dirty="0" smtClean="0"/>
              <a:t>= 0</a:t>
            </a:r>
            <a:endParaRPr lang="fr-FR" i="1" dirty="0"/>
          </a:p>
        </p:txBody>
      </p:sp>
      <p:sp>
        <p:nvSpPr>
          <p:cNvPr id="103" name="Shape 103"/>
          <p:cNvSpPr txBox="1">
            <a:spLocks noGrp="1"/>
          </p:cNvSpPr>
          <p:nvPr>
            <p:ph type="title"/>
          </p:nvPr>
        </p:nvSpPr>
        <p:spPr>
          <a:xfrm>
            <a:off x="488500" y="-46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fr-FR" dirty="0" err="1"/>
              <a:t>Smooth</a:t>
            </a:r>
            <a:r>
              <a:rPr lang="fr-FR" dirty="0"/>
              <a:t> Mars </a:t>
            </a:r>
            <a:r>
              <a:rPr lang="fr-FR" dirty="0" err="1"/>
              <a:t>experiment</a:t>
            </a:r>
            <a:endParaRPr dirty="0"/>
          </a:p>
        </p:txBody>
      </p:sp>
      <p:sp>
        <p:nvSpPr>
          <p:cNvPr id="17" name="ZoneTexte 16"/>
          <p:cNvSpPr txBox="1"/>
          <p:nvPr/>
        </p:nvSpPr>
        <p:spPr>
          <a:xfrm>
            <a:off x="713489" y="575645"/>
            <a:ext cx="5677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 smtClean="0"/>
              <a:t>7.5°</a:t>
            </a:r>
            <a:endParaRPr lang="fr-FR" sz="1600" b="1" dirty="0"/>
          </a:p>
        </p:txBody>
      </p:sp>
      <p:cxnSp>
        <p:nvCxnSpPr>
          <p:cNvPr id="18" name="Connecteur droit 17"/>
          <p:cNvCxnSpPr/>
          <p:nvPr/>
        </p:nvCxnSpPr>
        <p:spPr>
          <a:xfrm>
            <a:off x="1064707" y="972439"/>
            <a:ext cx="0" cy="3721768"/>
          </a:xfrm>
          <a:prstGeom prst="line">
            <a:avLst/>
          </a:prstGeom>
          <a:ln w="95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er 19"/>
          <p:cNvGrpSpPr/>
          <p:nvPr/>
        </p:nvGrpSpPr>
        <p:grpSpPr>
          <a:xfrm rot="1069266">
            <a:off x="164616" y="1144807"/>
            <a:ext cx="2009183" cy="3358953"/>
            <a:chOff x="6302813" y="830094"/>
            <a:chExt cx="2009183" cy="3358953"/>
          </a:xfrm>
        </p:grpSpPr>
        <p:grpSp>
          <p:nvGrpSpPr>
            <p:cNvPr id="21" name="Grouper 20"/>
            <p:cNvGrpSpPr/>
            <p:nvPr/>
          </p:nvGrpSpPr>
          <p:grpSpPr>
            <a:xfrm>
              <a:off x="6302813" y="830094"/>
              <a:ext cx="2009183" cy="3358953"/>
              <a:chOff x="6302813" y="830094"/>
              <a:chExt cx="2009183" cy="3358953"/>
            </a:xfrm>
          </p:grpSpPr>
          <p:cxnSp>
            <p:nvCxnSpPr>
              <p:cNvPr id="23" name="Connecteur droit 22"/>
              <p:cNvCxnSpPr/>
              <p:nvPr/>
            </p:nvCxnSpPr>
            <p:spPr>
              <a:xfrm>
                <a:off x="6423498" y="830094"/>
                <a:ext cx="1567588" cy="3358953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4" name="Image 23" descr="clear_mars_dark.gif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colorTemperature colorTemp="11200"/>
                        </a14:imgEffect>
                        <a14:imgEffect>
                          <a14:brightnessContrast bright="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 rot="20096269">
                <a:off x="6302813" y="1603268"/>
                <a:ext cx="1800000" cy="1800200"/>
              </a:xfrm>
              <a:prstGeom prst="rect">
                <a:avLst/>
              </a:prstGeom>
            </p:spPr>
          </p:pic>
          <p:sp>
            <p:nvSpPr>
              <p:cNvPr id="25" name="Ellipse 24"/>
              <p:cNvSpPr/>
              <p:nvPr/>
            </p:nvSpPr>
            <p:spPr>
              <a:xfrm rot="20051200">
                <a:off x="7324568" y="3652820"/>
                <a:ext cx="987428" cy="338114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6" name="Rectangle 25"/>
              <p:cNvSpPr/>
              <p:nvPr/>
            </p:nvSpPr>
            <p:spPr>
              <a:xfrm rot="19470590">
                <a:off x="7962804" y="3787262"/>
                <a:ext cx="182734" cy="16816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22" name="Triangle 21"/>
            <p:cNvSpPr/>
            <p:nvPr/>
          </p:nvSpPr>
          <p:spPr>
            <a:xfrm rot="3451163">
              <a:off x="7961319" y="3881281"/>
              <a:ext cx="85725" cy="63946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28" name="Arc 27"/>
          <p:cNvSpPr>
            <a:spLocks noChangeAspect="1"/>
          </p:cNvSpPr>
          <p:nvPr/>
        </p:nvSpPr>
        <p:spPr>
          <a:xfrm rot="18271688">
            <a:off x="-608184" y="979719"/>
            <a:ext cx="3208599" cy="3208599"/>
          </a:xfrm>
          <a:prstGeom prst="arc">
            <a:avLst>
              <a:gd name="adj1" fmla="val 19219572"/>
              <a:gd name="adj2" fmla="val 19675323"/>
            </a:avLst>
          </a:prstGeom>
          <a:ln w="127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0" name="Image 39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10" t="60386" r="26629" b="36858"/>
          <a:stretch/>
        </p:blipFill>
        <p:spPr>
          <a:xfrm>
            <a:off x="4226598" y="4423418"/>
            <a:ext cx="2647388" cy="189234"/>
          </a:xfrm>
          <a:prstGeom prst="rect">
            <a:avLst/>
          </a:prstGeom>
        </p:spPr>
      </p:pic>
      <p:sp>
        <p:nvSpPr>
          <p:cNvPr id="19" name="ZoneTexte 18"/>
          <p:cNvSpPr txBox="1"/>
          <p:nvPr/>
        </p:nvSpPr>
        <p:spPr>
          <a:xfrm>
            <a:off x="2910384" y="4612652"/>
            <a:ext cx="18924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err="1">
                <a:solidFill>
                  <a:srgbClr val="FF0000"/>
                </a:solidFill>
              </a:rPr>
              <a:t>t</a:t>
            </a:r>
            <a:r>
              <a:rPr lang="fr-FR" sz="2400" dirty="0">
                <a:solidFill>
                  <a:srgbClr val="FF0000"/>
                </a:solidFill>
              </a:rPr>
              <a:t> = 750 </a:t>
            </a:r>
            <a:r>
              <a:rPr lang="fr-FR" sz="2400" dirty="0" err="1">
                <a:solidFill>
                  <a:srgbClr val="FF0000"/>
                </a:solidFill>
              </a:rPr>
              <a:t>yrs</a:t>
            </a:r>
            <a:endParaRPr lang="fr-FR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8530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6626" y="585917"/>
            <a:ext cx="5760000" cy="6561553"/>
          </a:xfrm>
          <a:prstGeom prst="rect">
            <a:avLst/>
          </a:prstGeom>
        </p:spPr>
      </p:pic>
      <p:sp>
        <p:nvSpPr>
          <p:cNvPr id="33" name="ZoneTexte 32"/>
          <p:cNvSpPr txBox="1"/>
          <p:nvPr/>
        </p:nvSpPr>
        <p:spPr>
          <a:xfrm>
            <a:off x="65667" y="3895400"/>
            <a:ext cx="995314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i="1" dirty="0" smtClean="0"/>
              <a:t>e </a:t>
            </a:r>
            <a:r>
              <a:rPr lang="fr-FR" dirty="0" smtClean="0"/>
              <a:t>= 0</a:t>
            </a:r>
            <a:endParaRPr lang="fr-FR" i="1" dirty="0"/>
          </a:p>
        </p:txBody>
      </p:sp>
      <p:sp>
        <p:nvSpPr>
          <p:cNvPr id="103" name="Shape 103"/>
          <p:cNvSpPr txBox="1">
            <a:spLocks noGrp="1"/>
          </p:cNvSpPr>
          <p:nvPr>
            <p:ph type="title"/>
          </p:nvPr>
        </p:nvSpPr>
        <p:spPr>
          <a:xfrm>
            <a:off x="488500" y="-46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fr-FR" dirty="0" err="1"/>
              <a:t>Smooth</a:t>
            </a:r>
            <a:r>
              <a:rPr lang="fr-FR" dirty="0"/>
              <a:t> Mars </a:t>
            </a:r>
            <a:r>
              <a:rPr lang="fr-FR" dirty="0" err="1"/>
              <a:t>experiment</a:t>
            </a:r>
            <a:endParaRPr dirty="0"/>
          </a:p>
        </p:txBody>
      </p:sp>
      <p:sp>
        <p:nvSpPr>
          <p:cNvPr id="17" name="ZoneTexte 16"/>
          <p:cNvSpPr txBox="1"/>
          <p:nvPr/>
        </p:nvSpPr>
        <p:spPr>
          <a:xfrm>
            <a:off x="713489" y="575645"/>
            <a:ext cx="5677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 smtClean="0"/>
              <a:t>7.5°</a:t>
            </a:r>
            <a:endParaRPr lang="fr-FR" sz="1600" b="1" dirty="0"/>
          </a:p>
        </p:txBody>
      </p:sp>
      <p:cxnSp>
        <p:nvCxnSpPr>
          <p:cNvPr id="18" name="Connecteur droit 17"/>
          <p:cNvCxnSpPr/>
          <p:nvPr/>
        </p:nvCxnSpPr>
        <p:spPr>
          <a:xfrm>
            <a:off x="1064707" y="972439"/>
            <a:ext cx="0" cy="3721768"/>
          </a:xfrm>
          <a:prstGeom prst="line">
            <a:avLst/>
          </a:prstGeom>
          <a:ln w="95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er 19"/>
          <p:cNvGrpSpPr/>
          <p:nvPr/>
        </p:nvGrpSpPr>
        <p:grpSpPr>
          <a:xfrm rot="1069266">
            <a:off x="164616" y="1144807"/>
            <a:ext cx="2009183" cy="3358953"/>
            <a:chOff x="6302813" y="830094"/>
            <a:chExt cx="2009183" cy="3358953"/>
          </a:xfrm>
        </p:grpSpPr>
        <p:grpSp>
          <p:nvGrpSpPr>
            <p:cNvPr id="21" name="Grouper 20"/>
            <p:cNvGrpSpPr/>
            <p:nvPr/>
          </p:nvGrpSpPr>
          <p:grpSpPr>
            <a:xfrm>
              <a:off x="6302813" y="830094"/>
              <a:ext cx="2009183" cy="3358953"/>
              <a:chOff x="6302813" y="830094"/>
              <a:chExt cx="2009183" cy="3358953"/>
            </a:xfrm>
          </p:grpSpPr>
          <p:cxnSp>
            <p:nvCxnSpPr>
              <p:cNvPr id="23" name="Connecteur droit 22"/>
              <p:cNvCxnSpPr/>
              <p:nvPr/>
            </p:nvCxnSpPr>
            <p:spPr>
              <a:xfrm>
                <a:off x="6423498" y="830094"/>
                <a:ext cx="1567588" cy="3358953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4" name="Image 23" descr="clear_mars_dark.gif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colorTemperature colorTemp="11200"/>
                        </a14:imgEffect>
                        <a14:imgEffect>
                          <a14:brightnessContrast bright="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 rot="20096269">
                <a:off x="6302813" y="1603268"/>
                <a:ext cx="1800000" cy="1800200"/>
              </a:xfrm>
              <a:prstGeom prst="rect">
                <a:avLst/>
              </a:prstGeom>
            </p:spPr>
          </p:pic>
          <p:sp>
            <p:nvSpPr>
              <p:cNvPr id="25" name="Ellipse 24"/>
              <p:cNvSpPr/>
              <p:nvPr/>
            </p:nvSpPr>
            <p:spPr>
              <a:xfrm rot="20051200">
                <a:off x="7324568" y="3652820"/>
                <a:ext cx="987428" cy="338114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6" name="Rectangle 25"/>
              <p:cNvSpPr/>
              <p:nvPr/>
            </p:nvSpPr>
            <p:spPr>
              <a:xfrm rot="19470590">
                <a:off x="7962804" y="3787262"/>
                <a:ext cx="182734" cy="16816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22" name="Triangle 21"/>
            <p:cNvSpPr/>
            <p:nvPr/>
          </p:nvSpPr>
          <p:spPr>
            <a:xfrm rot="3451163">
              <a:off x="7961319" y="3881281"/>
              <a:ext cx="85725" cy="63946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28" name="Arc 27"/>
          <p:cNvSpPr>
            <a:spLocks noChangeAspect="1"/>
          </p:cNvSpPr>
          <p:nvPr/>
        </p:nvSpPr>
        <p:spPr>
          <a:xfrm rot="18271688">
            <a:off x="-608184" y="979719"/>
            <a:ext cx="3208599" cy="3208599"/>
          </a:xfrm>
          <a:prstGeom prst="arc">
            <a:avLst>
              <a:gd name="adj1" fmla="val 19219572"/>
              <a:gd name="adj2" fmla="val 19675323"/>
            </a:avLst>
          </a:prstGeom>
          <a:ln w="127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0" name="Image 39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10" t="60386" r="26629" b="36858"/>
          <a:stretch/>
        </p:blipFill>
        <p:spPr>
          <a:xfrm>
            <a:off x="4226598" y="4423418"/>
            <a:ext cx="2647388" cy="189234"/>
          </a:xfrm>
          <a:prstGeom prst="rect">
            <a:avLst/>
          </a:prstGeom>
        </p:spPr>
      </p:pic>
      <p:sp>
        <p:nvSpPr>
          <p:cNvPr id="19" name="ZoneTexte 18"/>
          <p:cNvSpPr txBox="1"/>
          <p:nvPr/>
        </p:nvSpPr>
        <p:spPr>
          <a:xfrm>
            <a:off x="2910383" y="4612652"/>
            <a:ext cx="18886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err="1">
                <a:solidFill>
                  <a:srgbClr val="FF0000"/>
                </a:solidFill>
              </a:rPr>
              <a:t>t</a:t>
            </a:r>
            <a:r>
              <a:rPr lang="fr-FR" sz="2400" dirty="0">
                <a:solidFill>
                  <a:srgbClr val="FF0000"/>
                </a:solidFill>
              </a:rPr>
              <a:t> = 1000 </a:t>
            </a:r>
            <a:r>
              <a:rPr lang="fr-FR" sz="2400" dirty="0" err="1">
                <a:solidFill>
                  <a:srgbClr val="FF0000"/>
                </a:solidFill>
              </a:rPr>
              <a:t>yrs</a:t>
            </a:r>
            <a:endParaRPr lang="fr-FR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4768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3173" y="585916"/>
            <a:ext cx="5749200" cy="6561553"/>
          </a:xfrm>
          <a:prstGeom prst="rect">
            <a:avLst/>
          </a:prstGeom>
        </p:spPr>
      </p:pic>
      <p:sp>
        <p:nvSpPr>
          <p:cNvPr id="33" name="ZoneTexte 32"/>
          <p:cNvSpPr txBox="1"/>
          <p:nvPr/>
        </p:nvSpPr>
        <p:spPr>
          <a:xfrm>
            <a:off x="65667" y="3895400"/>
            <a:ext cx="995314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i="1" dirty="0" smtClean="0"/>
              <a:t>e </a:t>
            </a:r>
            <a:r>
              <a:rPr lang="fr-FR" dirty="0" smtClean="0"/>
              <a:t>= 0</a:t>
            </a:r>
            <a:endParaRPr lang="fr-FR" i="1" dirty="0"/>
          </a:p>
        </p:txBody>
      </p:sp>
      <p:sp>
        <p:nvSpPr>
          <p:cNvPr id="103" name="Shape 103"/>
          <p:cNvSpPr txBox="1">
            <a:spLocks noGrp="1"/>
          </p:cNvSpPr>
          <p:nvPr>
            <p:ph type="title"/>
          </p:nvPr>
        </p:nvSpPr>
        <p:spPr>
          <a:xfrm>
            <a:off x="488500" y="-46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fr-FR" dirty="0" err="1"/>
              <a:t>Smooth</a:t>
            </a:r>
            <a:r>
              <a:rPr lang="fr-FR" dirty="0"/>
              <a:t> Mars </a:t>
            </a:r>
            <a:r>
              <a:rPr lang="fr-FR" dirty="0" err="1"/>
              <a:t>experiment</a:t>
            </a:r>
            <a:endParaRPr dirty="0"/>
          </a:p>
        </p:txBody>
      </p:sp>
      <p:sp>
        <p:nvSpPr>
          <p:cNvPr id="17" name="ZoneTexte 16"/>
          <p:cNvSpPr txBox="1"/>
          <p:nvPr/>
        </p:nvSpPr>
        <p:spPr>
          <a:xfrm>
            <a:off x="713489" y="575645"/>
            <a:ext cx="5677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 smtClean="0"/>
              <a:t>7.5°</a:t>
            </a:r>
            <a:endParaRPr lang="fr-FR" sz="1600" b="1" dirty="0"/>
          </a:p>
        </p:txBody>
      </p:sp>
      <p:cxnSp>
        <p:nvCxnSpPr>
          <p:cNvPr id="18" name="Connecteur droit 17"/>
          <p:cNvCxnSpPr/>
          <p:nvPr/>
        </p:nvCxnSpPr>
        <p:spPr>
          <a:xfrm>
            <a:off x="1064707" y="972439"/>
            <a:ext cx="0" cy="3721768"/>
          </a:xfrm>
          <a:prstGeom prst="line">
            <a:avLst/>
          </a:prstGeom>
          <a:ln w="95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er 19"/>
          <p:cNvGrpSpPr/>
          <p:nvPr/>
        </p:nvGrpSpPr>
        <p:grpSpPr>
          <a:xfrm rot="1069266">
            <a:off x="164616" y="1144807"/>
            <a:ext cx="2009183" cy="3358953"/>
            <a:chOff x="6302813" y="830094"/>
            <a:chExt cx="2009183" cy="3358953"/>
          </a:xfrm>
        </p:grpSpPr>
        <p:grpSp>
          <p:nvGrpSpPr>
            <p:cNvPr id="21" name="Grouper 20"/>
            <p:cNvGrpSpPr/>
            <p:nvPr/>
          </p:nvGrpSpPr>
          <p:grpSpPr>
            <a:xfrm>
              <a:off x="6302813" y="830094"/>
              <a:ext cx="2009183" cy="3358953"/>
              <a:chOff x="6302813" y="830094"/>
              <a:chExt cx="2009183" cy="3358953"/>
            </a:xfrm>
          </p:grpSpPr>
          <p:cxnSp>
            <p:nvCxnSpPr>
              <p:cNvPr id="23" name="Connecteur droit 22"/>
              <p:cNvCxnSpPr/>
              <p:nvPr/>
            </p:nvCxnSpPr>
            <p:spPr>
              <a:xfrm>
                <a:off x="6423498" y="830094"/>
                <a:ext cx="1567588" cy="3358953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4" name="Image 23" descr="clear_mars_dark.gif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colorTemperature colorTemp="11200"/>
                        </a14:imgEffect>
                        <a14:imgEffect>
                          <a14:brightnessContrast bright="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 rot="20096269">
                <a:off x="6302813" y="1603268"/>
                <a:ext cx="1800000" cy="1800200"/>
              </a:xfrm>
              <a:prstGeom prst="rect">
                <a:avLst/>
              </a:prstGeom>
            </p:spPr>
          </p:pic>
          <p:sp>
            <p:nvSpPr>
              <p:cNvPr id="25" name="Ellipse 24"/>
              <p:cNvSpPr/>
              <p:nvPr/>
            </p:nvSpPr>
            <p:spPr>
              <a:xfrm rot="20051200">
                <a:off x="7324568" y="3652820"/>
                <a:ext cx="987428" cy="338114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6" name="Rectangle 25"/>
              <p:cNvSpPr/>
              <p:nvPr/>
            </p:nvSpPr>
            <p:spPr>
              <a:xfrm rot="19470590">
                <a:off x="7962804" y="3787262"/>
                <a:ext cx="182734" cy="16816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22" name="Triangle 21"/>
            <p:cNvSpPr/>
            <p:nvPr/>
          </p:nvSpPr>
          <p:spPr>
            <a:xfrm rot="3451163">
              <a:off x="7961319" y="3881281"/>
              <a:ext cx="85725" cy="63946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28" name="Arc 27"/>
          <p:cNvSpPr>
            <a:spLocks noChangeAspect="1"/>
          </p:cNvSpPr>
          <p:nvPr/>
        </p:nvSpPr>
        <p:spPr>
          <a:xfrm rot="18271688">
            <a:off x="-608184" y="979719"/>
            <a:ext cx="3208599" cy="3208599"/>
          </a:xfrm>
          <a:prstGeom prst="arc">
            <a:avLst>
              <a:gd name="adj1" fmla="val 19219572"/>
              <a:gd name="adj2" fmla="val 19675323"/>
            </a:avLst>
          </a:prstGeom>
          <a:ln w="127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0" name="Image 39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10" t="60386" r="26629" b="36858"/>
          <a:stretch/>
        </p:blipFill>
        <p:spPr>
          <a:xfrm>
            <a:off x="4226598" y="4423418"/>
            <a:ext cx="2647388" cy="189234"/>
          </a:xfrm>
          <a:prstGeom prst="rect">
            <a:avLst/>
          </a:prstGeom>
        </p:spPr>
      </p:pic>
      <p:sp>
        <p:nvSpPr>
          <p:cNvPr id="19" name="ZoneTexte 18"/>
          <p:cNvSpPr txBox="1"/>
          <p:nvPr/>
        </p:nvSpPr>
        <p:spPr>
          <a:xfrm>
            <a:off x="2910384" y="4612652"/>
            <a:ext cx="18952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err="1">
                <a:solidFill>
                  <a:srgbClr val="FF0000"/>
                </a:solidFill>
              </a:rPr>
              <a:t>t</a:t>
            </a:r>
            <a:r>
              <a:rPr lang="fr-FR" sz="2400" dirty="0">
                <a:solidFill>
                  <a:srgbClr val="FF0000"/>
                </a:solidFill>
              </a:rPr>
              <a:t> = 1250 </a:t>
            </a:r>
            <a:r>
              <a:rPr lang="fr-FR" sz="2400" dirty="0" err="1">
                <a:solidFill>
                  <a:srgbClr val="FF0000"/>
                </a:solidFill>
              </a:rPr>
              <a:t>yrs</a:t>
            </a:r>
            <a:endParaRPr lang="fr-FR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8223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7773" y="585915"/>
            <a:ext cx="5760000" cy="6561553"/>
          </a:xfrm>
          <a:prstGeom prst="rect">
            <a:avLst/>
          </a:prstGeom>
        </p:spPr>
      </p:pic>
      <p:sp>
        <p:nvSpPr>
          <p:cNvPr id="33" name="ZoneTexte 32"/>
          <p:cNvSpPr txBox="1"/>
          <p:nvPr/>
        </p:nvSpPr>
        <p:spPr>
          <a:xfrm>
            <a:off x="65667" y="3895400"/>
            <a:ext cx="995314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i="1" dirty="0" smtClean="0"/>
              <a:t>e </a:t>
            </a:r>
            <a:r>
              <a:rPr lang="fr-FR" dirty="0" smtClean="0"/>
              <a:t>= 0</a:t>
            </a:r>
            <a:endParaRPr lang="fr-FR" i="1" dirty="0"/>
          </a:p>
        </p:txBody>
      </p:sp>
      <p:sp>
        <p:nvSpPr>
          <p:cNvPr id="103" name="Shape 103"/>
          <p:cNvSpPr txBox="1">
            <a:spLocks noGrp="1"/>
          </p:cNvSpPr>
          <p:nvPr>
            <p:ph type="title"/>
          </p:nvPr>
        </p:nvSpPr>
        <p:spPr>
          <a:xfrm>
            <a:off x="488500" y="-46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fr-FR" dirty="0" err="1"/>
              <a:t>Smooth</a:t>
            </a:r>
            <a:r>
              <a:rPr lang="fr-FR" dirty="0"/>
              <a:t> Mars </a:t>
            </a:r>
            <a:r>
              <a:rPr lang="fr-FR" dirty="0" err="1"/>
              <a:t>experiment</a:t>
            </a:r>
            <a:endParaRPr dirty="0"/>
          </a:p>
        </p:txBody>
      </p:sp>
      <p:sp>
        <p:nvSpPr>
          <p:cNvPr id="17" name="ZoneTexte 16"/>
          <p:cNvSpPr txBox="1"/>
          <p:nvPr/>
        </p:nvSpPr>
        <p:spPr>
          <a:xfrm>
            <a:off x="713489" y="575645"/>
            <a:ext cx="5677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 smtClean="0"/>
              <a:t>7.5°</a:t>
            </a:r>
            <a:endParaRPr lang="fr-FR" sz="1600" b="1" dirty="0"/>
          </a:p>
        </p:txBody>
      </p:sp>
      <p:cxnSp>
        <p:nvCxnSpPr>
          <p:cNvPr id="18" name="Connecteur droit 17"/>
          <p:cNvCxnSpPr/>
          <p:nvPr/>
        </p:nvCxnSpPr>
        <p:spPr>
          <a:xfrm>
            <a:off x="1064707" y="972439"/>
            <a:ext cx="0" cy="3721768"/>
          </a:xfrm>
          <a:prstGeom prst="line">
            <a:avLst/>
          </a:prstGeom>
          <a:ln w="95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er 19"/>
          <p:cNvGrpSpPr/>
          <p:nvPr/>
        </p:nvGrpSpPr>
        <p:grpSpPr>
          <a:xfrm rot="1069266">
            <a:off x="164616" y="1144807"/>
            <a:ext cx="2009183" cy="3358953"/>
            <a:chOff x="6302813" y="830094"/>
            <a:chExt cx="2009183" cy="3358953"/>
          </a:xfrm>
        </p:grpSpPr>
        <p:grpSp>
          <p:nvGrpSpPr>
            <p:cNvPr id="21" name="Grouper 20"/>
            <p:cNvGrpSpPr/>
            <p:nvPr/>
          </p:nvGrpSpPr>
          <p:grpSpPr>
            <a:xfrm>
              <a:off x="6302813" y="830094"/>
              <a:ext cx="2009183" cy="3358953"/>
              <a:chOff x="6302813" y="830094"/>
              <a:chExt cx="2009183" cy="3358953"/>
            </a:xfrm>
          </p:grpSpPr>
          <p:cxnSp>
            <p:nvCxnSpPr>
              <p:cNvPr id="23" name="Connecteur droit 22"/>
              <p:cNvCxnSpPr/>
              <p:nvPr/>
            </p:nvCxnSpPr>
            <p:spPr>
              <a:xfrm>
                <a:off x="6423498" y="830094"/>
                <a:ext cx="1567588" cy="3358953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4" name="Image 23" descr="clear_mars_dark.gif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colorTemperature colorTemp="11200"/>
                        </a14:imgEffect>
                        <a14:imgEffect>
                          <a14:brightnessContrast bright="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 rot="20096269">
                <a:off x="6302813" y="1603268"/>
                <a:ext cx="1800000" cy="1800200"/>
              </a:xfrm>
              <a:prstGeom prst="rect">
                <a:avLst/>
              </a:prstGeom>
            </p:spPr>
          </p:pic>
          <p:sp>
            <p:nvSpPr>
              <p:cNvPr id="25" name="Ellipse 24"/>
              <p:cNvSpPr/>
              <p:nvPr/>
            </p:nvSpPr>
            <p:spPr>
              <a:xfrm rot="20051200">
                <a:off x="7324568" y="3652820"/>
                <a:ext cx="987428" cy="338114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6" name="Rectangle 25"/>
              <p:cNvSpPr/>
              <p:nvPr/>
            </p:nvSpPr>
            <p:spPr>
              <a:xfrm rot="19470590">
                <a:off x="7962804" y="3787262"/>
                <a:ext cx="182734" cy="16816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22" name="Triangle 21"/>
            <p:cNvSpPr/>
            <p:nvPr/>
          </p:nvSpPr>
          <p:spPr>
            <a:xfrm rot="3451163">
              <a:off x="7961319" y="3881281"/>
              <a:ext cx="85725" cy="63946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28" name="Arc 27"/>
          <p:cNvSpPr>
            <a:spLocks noChangeAspect="1"/>
          </p:cNvSpPr>
          <p:nvPr/>
        </p:nvSpPr>
        <p:spPr>
          <a:xfrm rot="18271688">
            <a:off x="-608184" y="979719"/>
            <a:ext cx="3208599" cy="3208599"/>
          </a:xfrm>
          <a:prstGeom prst="arc">
            <a:avLst>
              <a:gd name="adj1" fmla="val 19219572"/>
              <a:gd name="adj2" fmla="val 19675323"/>
            </a:avLst>
          </a:prstGeom>
          <a:ln w="127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0" name="Image 39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10" t="60386" r="26629" b="36858"/>
          <a:stretch/>
        </p:blipFill>
        <p:spPr>
          <a:xfrm>
            <a:off x="4226598" y="4423418"/>
            <a:ext cx="2647388" cy="189234"/>
          </a:xfrm>
          <a:prstGeom prst="rect">
            <a:avLst/>
          </a:prstGeom>
        </p:spPr>
      </p:pic>
      <p:sp>
        <p:nvSpPr>
          <p:cNvPr id="19" name="ZoneTexte 18"/>
          <p:cNvSpPr txBox="1"/>
          <p:nvPr/>
        </p:nvSpPr>
        <p:spPr>
          <a:xfrm>
            <a:off x="2910383" y="4612652"/>
            <a:ext cx="17998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err="1">
                <a:solidFill>
                  <a:srgbClr val="FF0000"/>
                </a:solidFill>
              </a:rPr>
              <a:t>t</a:t>
            </a:r>
            <a:r>
              <a:rPr lang="fr-FR" sz="2400" dirty="0">
                <a:solidFill>
                  <a:srgbClr val="FF0000"/>
                </a:solidFill>
              </a:rPr>
              <a:t> = 1500 </a:t>
            </a:r>
            <a:r>
              <a:rPr lang="fr-FR" sz="2400" dirty="0" err="1">
                <a:solidFill>
                  <a:srgbClr val="FF0000"/>
                </a:solidFill>
              </a:rPr>
              <a:t>yrs</a:t>
            </a:r>
            <a:endParaRPr lang="fr-FR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8223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4320" y="585915"/>
            <a:ext cx="5749200" cy="6561553"/>
          </a:xfrm>
          <a:prstGeom prst="rect">
            <a:avLst/>
          </a:prstGeom>
        </p:spPr>
      </p:pic>
      <p:sp>
        <p:nvSpPr>
          <p:cNvPr id="33" name="ZoneTexte 32"/>
          <p:cNvSpPr txBox="1"/>
          <p:nvPr/>
        </p:nvSpPr>
        <p:spPr>
          <a:xfrm>
            <a:off x="65667" y="3895400"/>
            <a:ext cx="995314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i="1" dirty="0" smtClean="0"/>
              <a:t>e </a:t>
            </a:r>
            <a:r>
              <a:rPr lang="fr-FR" dirty="0" smtClean="0"/>
              <a:t>= 0</a:t>
            </a:r>
            <a:endParaRPr lang="fr-FR" i="1" dirty="0"/>
          </a:p>
        </p:txBody>
      </p:sp>
      <p:sp>
        <p:nvSpPr>
          <p:cNvPr id="103" name="Shape 103"/>
          <p:cNvSpPr txBox="1">
            <a:spLocks noGrp="1"/>
          </p:cNvSpPr>
          <p:nvPr>
            <p:ph type="title"/>
          </p:nvPr>
        </p:nvSpPr>
        <p:spPr>
          <a:xfrm>
            <a:off x="488500" y="-46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fr-FR" dirty="0" err="1"/>
              <a:t>Smooth</a:t>
            </a:r>
            <a:r>
              <a:rPr lang="fr-FR" dirty="0"/>
              <a:t> Mars </a:t>
            </a:r>
            <a:r>
              <a:rPr lang="fr-FR" dirty="0" err="1"/>
              <a:t>experiment</a:t>
            </a:r>
            <a:endParaRPr dirty="0"/>
          </a:p>
        </p:txBody>
      </p:sp>
      <p:sp>
        <p:nvSpPr>
          <p:cNvPr id="17" name="ZoneTexte 16"/>
          <p:cNvSpPr txBox="1"/>
          <p:nvPr/>
        </p:nvSpPr>
        <p:spPr>
          <a:xfrm>
            <a:off x="713489" y="575645"/>
            <a:ext cx="5677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 smtClean="0"/>
              <a:t>7.5°</a:t>
            </a:r>
            <a:endParaRPr lang="fr-FR" sz="1600" b="1" dirty="0"/>
          </a:p>
        </p:txBody>
      </p:sp>
      <p:cxnSp>
        <p:nvCxnSpPr>
          <p:cNvPr id="18" name="Connecteur droit 17"/>
          <p:cNvCxnSpPr/>
          <p:nvPr/>
        </p:nvCxnSpPr>
        <p:spPr>
          <a:xfrm>
            <a:off x="1064707" y="972439"/>
            <a:ext cx="0" cy="3721768"/>
          </a:xfrm>
          <a:prstGeom prst="line">
            <a:avLst/>
          </a:prstGeom>
          <a:ln w="95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er 19"/>
          <p:cNvGrpSpPr/>
          <p:nvPr/>
        </p:nvGrpSpPr>
        <p:grpSpPr>
          <a:xfrm rot="1069266">
            <a:off x="164616" y="1144807"/>
            <a:ext cx="2009183" cy="3358953"/>
            <a:chOff x="6302813" y="830094"/>
            <a:chExt cx="2009183" cy="3358953"/>
          </a:xfrm>
        </p:grpSpPr>
        <p:grpSp>
          <p:nvGrpSpPr>
            <p:cNvPr id="21" name="Grouper 20"/>
            <p:cNvGrpSpPr/>
            <p:nvPr/>
          </p:nvGrpSpPr>
          <p:grpSpPr>
            <a:xfrm>
              <a:off x="6302813" y="830094"/>
              <a:ext cx="2009183" cy="3358953"/>
              <a:chOff x="6302813" y="830094"/>
              <a:chExt cx="2009183" cy="3358953"/>
            </a:xfrm>
          </p:grpSpPr>
          <p:cxnSp>
            <p:nvCxnSpPr>
              <p:cNvPr id="23" name="Connecteur droit 22"/>
              <p:cNvCxnSpPr/>
              <p:nvPr/>
            </p:nvCxnSpPr>
            <p:spPr>
              <a:xfrm>
                <a:off x="6423498" y="830094"/>
                <a:ext cx="1567588" cy="3358953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4" name="Image 23" descr="clear_mars_dark.gif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colorTemperature colorTemp="11200"/>
                        </a14:imgEffect>
                        <a14:imgEffect>
                          <a14:brightnessContrast bright="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 rot="20096269">
                <a:off x="6302813" y="1603268"/>
                <a:ext cx="1800000" cy="1800200"/>
              </a:xfrm>
              <a:prstGeom prst="rect">
                <a:avLst/>
              </a:prstGeom>
            </p:spPr>
          </p:pic>
          <p:sp>
            <p:nvSpPr>
              <p:cNvPr id="25" name="Ellipse 24"/>
              <p:cNvSpPr/>
              <p:nvPr/>
            </p:nvSpPr>
            <p:spPr>
              <a:xfrm rot="20051200">
                <a:off x="7324568" y="3652820"/>
                <a:ext cx="987428" cy="338114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6" name="Rectangle 25"/>
              <p:cNvSpPr/>
              <p:nvPr/>
            </p:nvSpPr>
            <p:spPr>
              <a:xfrm rot="19470590">
                <a:off x="7962804" y="3787262"/>
                <a:ext cx="182734" cy="16816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22" name="Triangle 21"/>
            <p:cNvSpPr/>
            <p:nvPr/>
          </p:nvSpPr>
          <p:spPr>
            <a:xfrm rot="3451163">
              <a:off x="7961319" y="3881281"/>
              <a:ext cx="85725" cy="63946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28" name="Arc 27"/>
          <p:cNvSpPr>
            <a:spLocks noChangeAspect="1"/>
          </p:cNvSpPr>
          <p:nvPr/>
        </p:nvSpPr>
        <p:spPr>
          <a:xfrm rot="18271688">
            <a:off x="-608184" y="979719"/>
            <a:ext cx="3208599" cy="3208599"/>
          </a:xfrm>
          <a:prstGeom prst="arc">
            <a:avLst>
              <a:gd name="adj1" fmla="val 19219572"/>
              <a:gd name="adj2" fmla="val 19675323"/>
            </a:avLst>
          </a:prstGeom>
          <a:ln w="127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0" name="Image 39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10" t="60386" r="26629" b="36858"/>
          <a:stretch/>
        </p:blipFill>
        <p:spPr>
          <a:xfrm>
            <a:off x="4226598" y="4423418"/>
            <a:ext cx="2647388" cy="189234"/>
          </a:xfrm>
          <a:prstGeom prst="rect">
            <a:avLst/>
          </a:prstGeom>
        </p:spPr>
      </p:pic>
      <p:sp>
        <p:nvSpPr>
          <p:cNvPr id="19" name="ZoneTexte 18"/>
          <p:cNvSpPr txBox="1"/>
          <p:nvPr/>
        </p:nvSpPr>
        <p:spPr>
          <a:xfrm>
            <a:off x="2910383" y="4612652"/>
            <a:ext cx="18963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err="1">
                <a:solidFill>
                  <a:srgbClr val="FF0000"/>
                </a:solidFill>
              </a:rPr>
              <a:t>t</a:t>
            </a:r>
            <a:r>
              <a:rPr lang="fr-FR" sz="2400" dirty="0">
                <a:solidFill>
                  <a:srgbClr val="FF0000"/>
                </a:solidFill>
              </a:rPr>
              <a:t> = 2000 </a:t>
            </a:r>
            <a:r>
              <a:rPr lang="fr-FR" sz="2400" dirty="0" err="1">
                <a:solidFill>
                  <a:srgbClr val="FF0000"/>
                </a:solidFill>
              </a:rPr>
              <a:t>yrs</a:t>
            </a:r>
            <a:endParaRPr lang="fr-FR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5815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>
            <a:spLocks noGrp="1"/>
          </p:cNvSpPr>
          <p:nvPr>
            <p:ph type="title"/>
          </p:nvPr>
        </p:nvSpPr>
        <p:spPr>
          <a:xfrm>
            <a:off x="488500" y="-46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fr-FR" dirty="0" err="1"/>
              <a:t>Smooth</a:t>
            </a:r>
            <a:r>
              <a:rPr lang="fr-FR" dirty="0"/>
              <a:t> Mars </a:t>
            </a:r>
            <a:r>
              <a:rPr lang="fr-FR" dirty="0" err="1" smtClean="0"/>
              <a:t>experiment</a:t>
            </a:r>
            <a:r>
              <a:rPr lang="fr-FR" dirty="0" smtClean="0"/>
              <a:t>     </a:t>
            </a:r>
            <a:r>
              <a:rPr lang="fr-FR" sz="1600" b="1" i="1" dirty="0" smtClean="0">
                <a:solidFill>
                  <a:srgbClr val="0432FF"/>
                </a:solidFill>
                <a:latin typeface="Arial" charset="0"/>
                <a:ea typeface="Arial" charset="0"/>
                <a:cs typeface="Arial" charset="0"/>
              </a:rPr>
              <a:t>(1st 1000 </a:t>
            </a:r>
            <a:r>
              <a:rPr lang="fr-FR" sz="1600" b="1" i="1" dirty="0" err="1" smtClean="0">
                <a:solidFill>
                  <a:srgbClr val="0432FF"/>
                </a:solidFill>
                <a:latin typeface="Arial" charset="0"/>
                <a:ea typeface="Arial" charset="0"/>
                <a:cs typeface="Arial" charset="0"/>
              </a:rPr>
              <a:t>years</a:t>
            </a:r>
            <a:r>
              <a:rPr lang="fr-FR" sz="1600" b="1" i="1" dirty="0" smtClean="0">
                <a:solidFill>
                  <a:srgbClr val="0432FF"/>
                </a:solidFill>
                <a:latin typeface="Arial" charset="0"/>
                <a:ea typeface="Arial" charset="0"/>
                <a:cs typeface="Arial" charset="0"/>
              </a:rPr>
              <a:t> of a 5000 </a:t>
            </a:r>
            <a:r>
              <a:rPr lang="fr-FR" sz="1600" b="1" i="1" dirty="0" err="1" smtClean="0">
                <a:solidFill>
                  <a:srgbClr val="0432FF"/>
                </a:solidFill>
                <a:latin typeface="Arial" charset="0"/>
                <a:ea typeface="Arial" charset="0"/>
                <a:cs typeface="Arial" charset="0"/>
              </a:rPr>
              <a:t>years</a:t>
            </a:r>
            <a:r>
              <a:rPr lang="fr-FR" sz="1600" b="1" i="1" dirty="0" smtClean="0">
                <a:solidFill>
                  <a:srgbClr val="0432F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fr-FR" sz="1600" b="1" i="1" dirty="0" err="1" smtClean="0">
                <a:solidFill>
                  <a:srgbClr val="0432FF"/>
                </a:solidFill>
                <a:latin typeface="Arial" charset="0"/>
                <a:ea typeface="Arial" charset="0"/>
                <a:cs typeface="Arial" charset="0"/>
              </a:rPr>
              <a:t>runs</a:t>
            </a:r>
            <a:r>
              <a:rPr lang="fr-FR" sz="1600" b="1" i="1" dirty="0" smtClean="0">
                <a:solidFill>
                  <a:srgbClr val="0432FF"/>
                </a:solidFill>
                <a:latin typeface="Arial" charset="0"/>
                <a:ea typeface="Arial" charset="0"/>
                <a:cs typeface="Arial" charset="0"/>
              </a:rPr>
              <a:t>)</a:t>
            </a:r>
            <a:endParaRPr b="1" i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8800" y="568025"/>
            <a:ext cx="4320000" cy="5393454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4179430" y="1140725"/>
            <a:ext cx="7924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 err="1" smtClean="0"/>
              <a:t>ob</a:t>
            </a:r>
            <a:r>
              <a:rPr lang="fr-FR" i="1" dirty="0" smtClean="0"/>
              <a:t> = </a:t>
            </a:r>
            <a:r>
              <a:rPr lang="fr-FR" dirty="0" smtClean="0"/>
              <a:t>0°</a:t>
            </a:r>
            <a:endParaRPr lang="fr-FR" i="1" dirty="0"/>
          </a:p>
        </p:txBody>
      </p:sp>
      <p:sp>
        <p:nvSpPr>
          <p:cNvPr id="27" name="ZoneTexte 26"/>
          <p:cNvSpPr txBox="1"/>
          <p:nvPr/>
        </p:nvSpPr>
        <p:spPr>
          <a:xfrm>
            <a:off x="5208834" y="1568933"/>
            <a:ext cx="10395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 err="1" smtClean="0">
                <a:solidFill>
                  <a:srgbClr val="00B050"/>
                </a:solidFill>
              </a:rPr>
              <a:t>ob</a:t>
            </a:r>
            <a:r>
              <a:rPr lang="fr-FR" i="1" dirty="0" smtClean="0">
                <a:solidFill>
                  <a:srgbClr val="00B050"/>
                </a:solidFill>
              </a:rPr>
              <a:t> = </a:t>
            </a:r>
            <a:r>
              <a:rPr lang="fr-FR" dirty="0" smtClean="0">
                <a:solidFill>
                  <a:srgbClr val="00B050"/>
                </a:solidFill>
              </a:rPr>
              <a:t>7,5°</a:t>
            </a:r>
            <a:endParaRPr lang="fr-FR" i="1" dirty="0">
              <a:solidFill>
                <a:srgbClr val="00B050"/>
              </a:solidFill>
            </a:endParaRPr>
          </a:p>
        </p:txBody>
      </p:sp>
      <p:sp>
        <p:nvSpPr>
          <p:cNvPr id="29" name="ZoneTexte 28"/>
          <p:cNvSpPr txBox="1"/>
          <p:nvPr/>
        </p:nvSpPr>
        <p:spPr>
          <a:xfrm>
            <a:off x="4971910" y="2148744"/>
            <a:ext cx="10395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 err="1" smtClean="0">
                <a:solidFill>
                  <a:srgbClr val="FFC000"/>
                </a:solidFill>
              </a:rPr>
              <a:t>ob</a:t>
            </a:r>
            <a:r>
              <a:rPr lang="fr-FR" i="1" dirty="0" smtClean="0">
                <a:solidFill>
                  <a:srgbClr val="FFC000"/>
                </a:solidFill>
              </a:rPr>
              <a:t> = </a:t>
            </a:r>
            <a:r>
              <a:rPr lang="fr-FR" dirty="0" smtClean="0">
                <a:solidFill>
                  <a:srgbClr val="FFC000"/>
                </a:solidFill>
              </a:rPr>
              <a:t>15°</a:t>
            </a:r>
            <a:endParaRPr lang="fr-FR" i="1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2864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>
            <a:spLocks noGrp="1"/>
          </p:cNvSpPr>
          <p:nvPr>
            <p:ph type="title"/>
          </p:nvPr>
        </p:nvSpPr>
        <p:spPr>
          <a:xfrm>
            <a:off x="488500" y="-46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Motivations</a:t>
            </a:r>
            <a:endParaRPr/>
          </a:p>
        </p:txBody>
      </p:sp>
      <p:pic>
        <p:nvPicPr>
          <p:cNvPr id="75" name="Shape 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0400" y="129650"/>
            <a:ext cx="3979700" cy="48842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Shape 76"/>
          <p:cNvSpPr txBox="1"/>
          <p:nvPr/>
        </p:nvSpPr>
        <p:spPr>
          <a:xfrm>
            <a:off x="488500" y="1909417"/>
            <a:ext cx="3254160" cy="132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 dirty="0"/>
              <a:t>Possible variations of </a:t>
            </a:r>
            <a:r>
              <a:rPr lang="fr" sz="1600" dirty="0" err="1"/>
              <a:t>obliquity</a:t>
            </a:r>
            <a:r>
              <a:rPr lang="fr" sz="1600" dirty="0"/>
              <a:t> for the </a:t>
            </a:r>
            <a:r>
              <a:rPr lang="fr" sz="1600" dirty="0" err="1"/>
              <a:t>past</a:t>
            </a:r>
            <a:r>
              <a:rPr lang="fr" sz="1600" dirty="0"/>
              <a:t> 250 </a:t>
            </a:r>
            <a:r>
              <a:rPr lang="fr" sz="1600" dirty="0" err="1"/>
              <a:t>Myrs</a:t>
            </a:r>
            <a:endParaRPr sz="1600" dirty="0"/>
          </a:p>
          <a:p>
            <a:pPr marL="0" lvl="0" indent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/>
          </a:p>
          <a:p>
            <a:pPr marL="0" lvl="0" indent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 b="1" i="1" dirty="0" err="1"/>
              <a:t>Laskar</a:t>
            </a:r>
            <a:r>
              <a:rPr lang="fr" sz="1600" b="1" i="1" dirty="0"/>
              <a:t> et al., 2004</a:t>
            </a:r>
            <a:endParaRPr sz="1600" b="1" i="1" dirty="0"/>
          </a:p>
        </p:txBody>
      </p:sp>
      <p:sp>
        <p:nvSpPr>
          <p:cNvPr id="80" name="Shape 8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2</a:t>
            </a:fld>
            <a:endParaRPr/>
          </a:p>
        </p:txBody>
      </p:sp>
      <p:sp>
        <p:nvSpPr>
          <p:cNvPr id="2" name="Ellipse 1"/>
          <p:cNvSpPr/>
          <p:nvPr/>
        </p:nvSpPr>
        <p:spPr>
          <a:xfrm>
            <a:off x="3859077" y="129650"/>
            <a:ext cx="1903769" cy="959275"/>
          </a:xfrm>
          <a:prstGeom prst="ellipse">
            <a:avLst/>
          </a:prstGeom>
          <a:noFill/>
          <a:ln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Ellipse 10"/>
          <p:cNvSpPr/>
          <p:nvPr/>
        </p:nvSpPr>
        <p:spPr>
          <a:xfrm>
            <a:off x="5208365" y="3025250"/>
            <a:ext cx="1903769" cy="959275"/>
          </a:xfrm>
          <a:prstGeom prst="ellipse">
            <a:avLst/>
          </a:prstGeom>
          <a:noFill/>
          <a:ln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Ellipse 11"/>
          <p:cNvSpPr/>
          <p:nvPr/>
        </p:nvSpPr>
        <p:spPr>
          <a:xfrm>
            <a:off x="3859077" y="3984525"/>
            <a:ext cx="1903769" cy="959275"/>
          </a:xfrm>
          <a:prstGeom prst="ellipse">
            <a:avLst/>
          </a:prstGeom>
          <a:noFill/>
          <a:ln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91742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8800" y="568025"/>
            <a:ext cx="4320000" cy="5451271"/>
          </a:xfrm>
          <a:prstGeom prst="rect">
            <a:avLst/>
          </a:prstGeom>
        </p:spPr>
      </p:pic>
      <p:sp>
        <p:nvSpPr>
          <p:cNvPr id="103" name="Shape 103"/>
          <p:cNvSpPr txBox="1">
            <a:spLocks noGrp="1"/>
          </p:cNvSpPr>
          <p:nvPr>
            <p:ph type="title"/>
          </p:nvPr>
        </p:nvSpPr>
        <p:spPr>
          <a:xfrm>
            <a:off x="488500" y="-46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fr-FR" dirty="0" err="1"/>
              <a:t>Smooth</a:t>
            </a:r>
            <a:r>
              <a:rPr lang="fr-FR" dirty="0"/>
              <a:t> Mars </a:t>
            </a:r>
            <a:r>
              <a:rPr lang="fr-FR" dirty="0" err="1"/>
              <a:t>experiment</a:t>
            </a:r>
            <a:endParaRPr dirty="0"/>
          </a:p>
        </p:txBody>
      </p:sp>
      <p:sp>
        <p:nvSpPr>
          <p:cNvPr id="4" name="ZoneTexte 3"/>
          <p:cNvSpPr txBox="1"/>
          <p:nvPr/>
        </p:nvSpPr>
        <p:spPr>
          <a:xfrm>
            <a:off x="3691750" y="3139772"/>
            <a:ext cx="7924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 err="1" smtClean="0"/>
              <a:t>ob</a:t>
            </a:r>
            <a:r>
              <a:rPr lang="fr-FR" i="1" dirty="0" smtClean="0"/>
              <a:t> = </a:t>
            </a:r>
            <a:r>
              <a:rPr lang="fr-FR" dirty="0" smtClean="0"/>
              <a:t>0°</a:t>
            </a:r>
            <a:endParaRPr lang="fr-FR" i="1" dirty="0"/>
          </a:p>
        </p:txBody>
      </p:sp>
      <p:sp>
        <p:nvSpPr>
          <p:cNvPr id="27" name="ZoneTexte 26"/>
          <p:cNvSpPr txBox="1"/>
          <p:nvPr/>
        </p:nvSpPr>
        <p:spPr>
          <a:xfrm>
            <a:off x="5086914" y="2131508"/>
            <a:ext cx="10395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 err="1" smtClean="0">
                <a:solidFill>
                  <a:srgbClr val="00B050"/>
                </a:solidFill>
              </a:rPr>
              <a:t>ob</a:t>
            </a:r>
            <a:r>
              <a:rPr lang="fr-FR" i="1" dirty="0" smtClean="0">
                <a:solidFill>
                  <a:srgbClr val="00B050"/>
                </a:solidFill>
              </a:rPr>
              <a:t> = </a:t>
            </a:r>
            <a:r>
              <a:rPr lang="fr-FR" dirty="0" smtClean="0">
                <a:solidFill>
                  <a:srgbClr val="00B050"/>
                </a:solidFill>
              </a:rPr>
              <a:t>7,5°</a:t>
            </a:r>
            <a:endParaRPr lang="fr-FR" i="1" dirty="0">
              <a:solidFill>
                <a:srgbClr val="00B050"/>
              </a:solidFill>
            </a:endParaRPr>
          </a:p>
        </p:txBody>
      </p:sp>
      <p:sp>
        <p:nvSpPr>
          <p:cNvPr id="29" name="ZoneTexte 28"/>
          <p:cNvSpPr txBox="1"/>
          <p:nvPr/>
        </p:nvSpPr>
        <p:spPr>
          <a:xfrm>
            <a:off x="4748800" y="1140725"/>
            <a:ext cx="10395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 err="1" smtClean="0">
                <a:solidFill>
                  <a:srgbClr val="FFC000"/>
                </a:solidFill>
              </a:rPr>
              <a:t>ob</a:t>
            </a:r>
            <a:r>
              <a:rPr lang="fr-FR" i="1" dirty="0" smtClean="0">
                <a:solidFill>
                  <a:srgbClr val="FFC000"/>
                </a:solidFill>
              </a:rPr>
              <a:t> = </a:t>
            </a:r>
            <a:r>
              <a:rPr lang="fr-FR" dirty="0" smtClean="0">
                <a:solidFill>
                  <a:srgbClr val="FFC000"/>
                </a:solidFill>
              </a:rPr>
              <a:t>15°</a:t>
            </a:r>
            <a:endParaRPr lang="fr-FR" i="1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1099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>
            <a:spLocks noGrp="1"/>
          </p:cNvSpPr>
          <p:nvPr>
            <p:ph type="title"/>
          </p:nvPr>
        </p:nvSpPr>
        <p:spPr>
          <a:xfrm>
            <a:off x="488500" y="-46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fr-FR" dirty="0" err="1"/>
              <a:t>Smooth</a:t>
            </a:r>
            <a:r>
              <a:rPr lang="fr-FR" dirty="0"/>
              <a:t> Mars </a:t>
            </a:r>
            <a:r>
              <a:rPr lang="fr-FR" dirty="0" err="1"/>
              <a:t>experiment</a:t>
            </a:r>
            <a:endParaRPr dirty="0"/>
          </a:p>
        </p:txBody>
      </p:sp>
      <p:sp>
        <p:nvSpPr>
          <p:cNvPr id="4" name="ZoneTexte 3"/>
          <p:cNvSpPr txBox="1"/>
          <p:nvPr/>
        </p:nvSpPr>
        <p:spPr>
          <a:xfrm>
            <a:off x="3691750" y="3139772"/>
            <a:ext cx="7924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 err="1" smtClean="0"/>
              <a:t>ob</a:t>
            </a:r>
            <a:r>
              <a:rPr lang="fr-FR" i="1" dirty="0" smtClean="0"/>
              <a:t> = </a:t>
            </a:r>
            <a:r>
              <a:rPr lang="fr-FR" dirty="0" smtClean="0"/>
              <a:t>0°</a:t>
            </a:r>
            <a:endParaRPr lang="fr-FR" i="1" dirty="0"/>
          </a:p>
        </p:txBody>
      </p:sp>
      <p:sp>
        <p:nvSpPr>
          <p:cNvPr id="27" name="ZoneTexte 26"/>
          <p:cNvSpPr txBox="1"/>
          <p:nvPr/>
        </p:nvSpPr>
        <p:spPr>
          <a:xfrm>
            <a:off x="5086914" y="2131508"/>
            <a:ext cx="10395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 err="1" smtClean="0">
                <a:solidFill>
                  <a:srgbClr val="00B050"/>
                </a:solidFill>
              </a:rPr>
              <a:t>ob</a:t>
            </a:r>
            <a:r>
              <a:rPr lang="fr-FR" i="1" dirty="0" smtClean="0">
                <a:solidFill>
                  <a:srgbClr val="00B050"/>
                </a:solidFill>
              </a:rPr>
              <a:t> = </a:t>
            </a:r>
            <a:r>
              <a:rPr lang="fr-FR" dirty="0" smtClean="0">
                <a:solidFill>
                  <a:srgbClr val="00B050"/>
                </a:solidFill>
              </a:rPr>
              <a:t>7,5°</a:t>
            </a:r>
            <a:endParaRPr lang="fr-FR" i="1" dirty="0">
              <a:solidFill>
                <a:srgbClr val="00B050"/>
              </a:solidFill>
            </a:endParaRPr>
          </a:p>
        </p:txBody>
      </p:sp>
      <p:sp>
        <p:nvSpPr>
          <p:cNvPr id="29" name="ZoneTexte 28"/>
          <p:cNvSpPr txBox="1"/>
          <p:nvPr/>
        </p:nvSpPr>
        <p:spPr>
          <a:xfrm>
            <a:off x="4748800" y="1140725"/>
            <a:ext cx="10395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 err="1" smtClean="0">
                <a:solidFill>
                  <a:srgbClr val="FFC000"/>
                </a:solidFill>
              </a:rPr>
              <a:t>ob</a:t>
            </a:r>
            <a:r>
              <a:rPr lang="fr-FR" i="1" dirty="0" smtClean="0">
                <a:solidFill>
                  <a:srgbClr val="FFC000"/>
                </a:solidFill>
              </a:rPr>
              <a:t> = </a:t>
            </a:r>
            <a:r>
              <a:rPr lang="fr-FR" dirty="0" smtClean="0">
                <a:solidFill>
                  <a:srgbClr val="FFC000"/>
                </a:solidFill>
              </a:rPr>
              <a:t>15°</a:t>
            </a:r>
            <a:endParaRPr lang="fr-FR" i="1" dirty="0">
              <a:solidFill>
                <a:srgbClr val="FFC000"/>
              </a:solidFill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23" t="10655" r="8510" b="29871"/>
          <a:stretch/>
        </p:blipFill>
        <p:spPr>
          <a:xfrm>
            <a:off x="2827607" y="568024"/>
            <a:ext cx="4206240" cy="4313465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73" t="15238" r="84140" b="40982"/>
          <a:stretch/>
        </p:blipFill>
        <p:spPr>
          <a:xfrm>
            <a:off x="2446268" y="914400"/>
            <a:ext cx="381340" cy="3137095"/>
          </a:xfrm>
          <a:prstGeom prst="rect">
            <a:avLst/>
          </a:prstGeom>
        </p:spPr>
      </p:pic>
      <p:sp>
        <p:nvSpPr>
          <p:cNvPr id="11" name="ZoneTexte 10"/>
          <p:cNvSpPr txBox="1"/>
          <p:nvPr/>
        </p:nvSpPr>
        <p:spPr>
          <a:xfrm>
            <a:off x="4815580" y="3916691"/>
            <a:ext cx="7924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 err="1" smtClean="0"/>
              <a:t>ob</a:t>
            </a:r>
            <a:r>
              <a:rPr lang="fr-FR" i="1" dirty="0" smtClean="0"/>
              <a:t> = </a:t>
            </a:r>
            <a:r>
              <a:rPr lang="fr-FR" dirty="0" smtClean="0"/>
              <a:t>0°</a:t>
            </a:r>
            <a:endParaRPr lang="fr-FR" i="1" dirty="0"/>
          </a:p>
        </p:txBody>
      </p:sp>
      <p:sp>
        <p:nvSpPr>
          <p:cNvPr id="12" name="ZoneTexte 11"/>
          <p:cNvSpPr txBox="1"/>
          <p:nvPr/>
        </p:nvSpPr>
        <p:spPr>
          <a:xfrm>
            <a:off x="6713587" y="3608914"/>
            <a:ext cx="10395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 err="1" smtClean="0">
                <a:solidFill>
                  <a:srgbClr val="00B050"/>
                </a:solidFill>
              </a:rPr>
              <a:t>ob</a:t>
            </a:r>
            <a:r>
              <a:rPr lang="fr-FR" i="1" dirty="0" smtClean="0">
                <a:solidFill>
                  <a:srgbClr val="00B050"/>
                </a:solidFill>
              </a:rPr>
              <a:t> = </a:t>
            </a:r>
            <a:r>
              <a:rPr lang="fr-FR" dirty="0" smtClean="0">
                <a:solidFill>
                  <a:srgbClr val="00B050"/>
                </a:solidFill>
              </a:rPr>
              <a:t>7,5°</a:t>
            </a:r>
            <a:endParaRPr lang="fr-FR" i="1" dirty="0">
              <a:solidFill>
                <a:srgbClr val="00B050"/>
              </a:solidFill>
            </a:endParaRPr>
          </a:p>
        </p:txBody>
      </p:sp>
      <p:sp>
        <p:nvSpPr>
          <p:cNvPr id="13" name="ZoneTexte 12"/>
          <p:cNvSpPr txBox="1"/>
          <p:nvPr/>
        </p:nvSpPr>
        <p:spPr>
          <a:xfrm>
            <a:off x="4692037" y="2449686"/>
            <a:ext cx="10395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 err="1" smtClean="0">
                <a:solidFill>
                  <a:srgbClr val="FFC000"/>
                </a:solidFill>
              </a:rPr>
              <a:t>ob</a:t>
            </a:r>
            <a:r>
              <a:rPr lang="fr-FR" i="1" dirty="0" smtClean="0">
                <a:solidFill>
                  <a:srgbClr val="FFC000"/>
                </a:solidFill>
              </a:rPr>
              <a:t> = </a:t>
            </a:r>
            <a:r>
              <a:rPr lang="fr-FR" dirty="0" smtClean="0">
                <a:solidFill>
                  <a:srgbClr val="FFC000"/>
                </a:solidFill>
              </a:rPr>
              <a:t>15°</a:t>
            </a:r>
            <a:endParaRPr lang="fr-FR" i="1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0781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4320" y="585915"/>
            <a:ext cx="5749200" cy="6561553"/>
          </a:xfrm>
          <a:prstGeom prst="rect">
            <a:avLst/>
          </a:prstGeom>
        </p:spPr>
      </p:pic>
      <p:sp>
        <p:nvSpPr>
          <p:cNvPr id="33" name="ZoneTexte 32"/>
          <p:cNvSpPr txBox="1"/>
          <p:nvPr/>
        </p:nvSpPr>
        <p:spPr>
          <a:xfrm>
            <a:off x="65667" y="3895400"/>
            <a:ext cx="995314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i="1" dirty="0" smtClean="0"/>
              <a:t>e </a:t>
            </a:r>
            <a:r>
              <a:rPr lang="fr-FR" dirty="0" smtClean="0"/>
              <a:t>= 0</a:t>
            </a:r>
            <a:endParaRPr lang="fr-FR" i="1" dirty="0"/>
          </a:p>
        </p:txBody>
      </p:sp>
      <p:sp>
        <p:nvSpPr>
          <p:cNvPr id="103" name="Shape 103"/>
          <p:cNvSpPr txBox="1">
            <a:spLocks noGrp="1"/>
          </p:cNvSpPr>
          <p:nvPr>
            <p:ph type="title"/>
          </p:nvPr>
        </p:nvSpPr>
        <p:spPr>
          <a:xfrm>
            <a:off x="488500" y="-46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fr-FR" dirty="0" err="1"/>
              <a:t>Smooth</a:t>
            </a:r>
            <a:r>
              <a:rPr lang="fr-FR" dirty="0"/>
              <a:t> Mars </a:t>
            </a:r>
            <a:r>
              <a:rPr lang="fr-FR" dirty="0" err="1"/>
              <a:t>experiment</a:t>
            </a:r>
            <a:endParaRPr dirty="0"/>
          </a:p>
        </p:txBody>
      </p:sp>
      <p:sp>
        <p:nvSpPr>
          <p:cNvPr id="17" name="ZoneTexte 16"/>
          <p:cNvSpPr txBox="1"/>
          <p:nvPr/>
        </p:nvSpPr>
        <p:spPr>
          <a:xfrm>
            <a:off x="713489" y="575645"/>
            <a:ext cx="5677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 smtClean="0"/>
              <a:t>7.5°</a:t>
            </a:r>
            <a:endParaRPr lang="fr-FR" sz="1600" b="1" dirty="0"/>
          </a:p>
        </p:txBody>
      </p:sp>
      <p:cxnSp>
        <p:nvCxnSpPr>
          <p:cNvPr id="18" name="Connecteur droit 17"/>
          <p:cNvCxnSpPr/>
          <p:nvPr/>
        </p:nvCxnSpPr>
        <p:spPr>
          <a:xfrm>
            <a:off x="1064707" y="972439"/>
            <a:ext cx="0" cy="3721768"/>
          </a:xfrm>
          <a:prstGeom prst="line">
            <a:avLst/>
          </a:prstGeom>
          <a:ln w="95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er 19"/>
          <p:cNvGrpSpPr/>
          <p:nvPr/>
        </p:nvGrpSpPr>
        <p:grpSpPr>
          <a:xfrm rot="1069266">
            <a:off x="164616" y="1144807"/>
            <a:ext cx="2009183" cy="3358953"/>
            <a:chOff x="6302813" y="830094"/>
            <a:chExt cx="2009183" cy="3358953"/>
          </a:xfrm>
        </p:grpSpPr>
        <p:grpSp>
          <p:nvGrpSpPr>
            <p:cNvPr id="21" name="Grouper 20"/>
            <p:cNvGrpSpPr/>
            <p:nvPr/>
          </p:nvGrpSpPr>
          <p:grpSpPr>
            <a:xfrm>
              <a:off x="6302813" y="830094"/>
              <a:ext cx="2009183" cy="3358953"/>
              <a:chOff x="6302813" y="830094"/>
              <a:chExt cx="2009183" cy="3358953"/>
            </a:xfrm>
          </p:grpSpPr>
          <p:cxnSp>
            <p:nvCxnSpPr>
              <p:cNvPr id="23" name="Connecteur droit 22"/>
              <p:cNvCxnSpPr/>
              <p:nvPr/>
            </p:nvCxnSpPr>
            <p:spPr>
              <a:xfrm>
                <a:off x="6423498" y="830094"/>
                <a:ext cx="1567588" cy="3358953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4" name="Image 23" descr="clear_mars_dark.gif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colorTemperature colorTemp="11200"/>
                        </a14:imgEffect>
                        <a14:imgEffect>
                          <a14:brightnessContrast bright="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 rot="20096269">
                <a:off x="6302813" y="1603268"/>
                <a:ext cx="1800000" cy="1800200"/>
              </a:xfrm>
              <a:prstGeom prst="rect">
                <a:avLst/>
              </a:prstGeom>
            </p:spPr>
          </p:pic>
          <p:sp>
            <p:nvSpPr>
              <p:cNvPr id="25" name="Ellipse 24"/>
              <p:cNvSpPr/>
              <p:nvPr/>
            </p:nvSpPr>
            <p:spPr>
              <a:xfrm rot="20051200">
                <a:off x="7324568" y="3652820"/>
                <a:ext cx="987428" cy="338114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6" name="Rectangle 25"/>
              <p:cNvSpPr/>
              <p:nvPr/>
            </p:nvSpPr>
            <p:spPr>
              <a:xfrm rot="19470590">
                <a:off x="7962804" y="3787262"/>
                <a:ext cx="182734" cy="16816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22" name="Triangle 21"/>
            <p:cNvSpPr/>
            <p:nvPr/>
          </p:nvSpPr>
          <p:spPr>
            <a:xfrm rot="3451163">
              <a:off x="7961319" y="3881281"/>
              <a:ext cx="85725" cy="63946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28" name="Arc 27"/>
          <p:cNvSpPr>
            <a:spLocks noChangeAspect="1"/>
          </p:cNvSpPr>
          <p:nvPr/>
        </p:nvSpPr>
        <p:spPr>
          <a:xfrm rot="18271688">
            <a:off x="-608184" y="979719"/>
            <a:ext cx="3208599" cy="3208599"/>
          </a:xfrm>
          <a:prstGeom prst="arc">
            <a:avLst>
              <a:gd name="adj1" fmla="val 19219572"/>
              <a:gd name="adj2" fmla="val 19675323"/>
            </a:avLst>
          </a:prstGeom>
          <a:ln w="127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0" name="Image 39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10" t="60386" r="26629" b="36858"/>
          <a:stretch/>
        </p:blipFill>
        <p:spPr>
          <a:xfrm>
            <a:off x="4226598" y="4423418"/>
            <a:ext cx="2647388" cy="189234"/>
          </a:xfrm>
          <a:prstGeom prst="rect">
            <a:avLst/>
          </a:prstGeom>
        </p:spPr>
      </p:pic>
      <p:sp>
        <p:nvSpPr>
          <p:cNvPr id="19" name="ZoneTexte 18"/>
          <p:cNvSpPr txBox="1"/>
          <p:nvPr/>
        </p:nvSpPr>
        <p:spPr>
          <a:xfrm>
            <a:off x="2910384" y="4612652"/>
            <a:ext cx="1365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 err="1" smtClean="0"/>
              <a:t>t</a:t>
            </a:r>
            <a:r>
              <a:rPr lang="fr-FR" i="1" dirty="0" smtClean="0"/>
              <a:t> </a:t>
            </a:r>
            <a:r>
              <a:rPr lang="fr-FR" dirty="0" smtClean="0"/>
              <a:t>= 3000 </a:t>
            </a:r>
            <a:r>
              <a:rPr lang="fr-FR" dirty="0" err="1" smtClean="0"/>
              <a:t>yrs</a:t>
            </a:r>
            <a:endParaRPr lang="fr-FR" i="1" dirty="0"/>
          </a:p>
        </p:txBody>
      </p:sp>
      <p:cxnSp>
        <p:nvCxnSpPr>
          <p:cNvPr id="5" name="Connecteur droit avec flèche 4"/>
          <p:cNvCxnSpPr/>
          <p:nvPr/>
        </p:nvCxnSpPr>
        <p:spPr>
          <a:xfrm>
            <a:off x="5630486" y="363680"/>
            <a:ext cx="0" cy="39193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9039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2" descr="Bouquet"/>
          <p:cNvSpPr>
            <a:spLocks/>
          </p:cNvSpPr>
          <p:nvPr/>
        </p:nvSpPr>
        <p:spPr bwMode="auto">
          <a:xfrm>
            <a:off x="2476039" y="3912781"/>
            <a:ext cx="1128398" cy="537126"/>
          </a:xfrm>
          <a:custGeom>
            <a:avLst/>
            <a:gdLst>
              <a:gd name="T0" fmla="*/ 0 w 760"/>
              <a:gd name="T1" fmla="*/ 344487 h 217"/>
              <a:gd name="T2" fmla="*/ 482600 w 760"/>
              <a:gd name="T3" fmla="*/ 68262 h 217"/>
              <a:gd name="T4" fmla="*/ 1206500 w 760"/>
              <a:gd name="T5" fmla="*/ 0 h 217"/>
              <a:gd name="T6" fmla="*/ 1085850 w 760"/>
              <a:gd name="T7" fmla="*/ 327025 h 217"/>
              <a:gd name="T8" fmla="*/ 0 60000 65536"/>
              <a:gd name="T9" fmla="*/ 0 60000 65536"/>
              <a:gd name="T10" fmla="*/ 0 60000 65536"/>
              <a:gd name="T11" fmla="*/ 0 60000 65536"/>
              <a:gd name="T12" fmla="*/ 0 w 760"/>
              <a:gd name="T13" fmla="*/ 0 h 217"/>
              <a:gd name="T14" fmla="*/ 760 w 760"/>
              <a:gd name="T15" fmla="*/ 217 h 21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60" h="217">
                <a:moveTo>
                  <a:pt x="0" y="217"/>
                </a:moveTo>
                <a:lnTo>
                  <a:pt x="304" y="43"/>
                </a:lnTo>
                <a:lnTo>
                  <a:pt x="760" y="0"/>
                </a:lnTo>
                <a:lnTo>
                  <a:pt x="684" y="206"/>
                </a:lnTo>
              </a:path>
            </a:pathLst>
          </a:cu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050"/>
          </a:p>
        </p:txBody>
      </p:sp>
      <p:sp>
        <p:nvSpPr>
          <p:cNvPr id="103" name="Shape 103"/>
          <p:cNvSpPr txBox="1">
            <a:spLocks noGrp="1"/>
          </p:cNvSpPr>
          <p:nvPr>
            <p:ph type="title"/>
          </p:nvPr>
        </p:nvSpPr>
        <p:spPr>
          <a:xfrm>
            <a:off x="488500" y="-46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fr-FR" dirty="0" err="1" smtClean="0"/>
              <a:t>Smooth</a:t>
            </a:r>
            <a:r>
              <a:rPr lang="fr-FR" dirty="0" smtClean="0"/>
              <a:t> Mars </a:t>
            </a:r>
            <a:r>
              <a:rPr lang="fr-FR" dirty="0" err="1" smtClean="0"/>
              <a:t>experiment</a:t>
            </a:r>
            <a:endParaRPr lang="fr-FR" dirty="0"/>
          </a:p>
        </p:txBody>
      </p:sp>
      <p:sp>
        <p:nvSpPr>
          <p:cNvPr id="7" name="Shape 107"/>
          <p:cNvSpPr txBox="1"/>
          <p:nvPr/>
        </p:nvSpPr>
        <p:spPr>
          <a:xfrm>
            <a:off x="129750" y="720425"/>
            <a:ext cx="4398708" cy="1767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 smtClean="0"/>
          </a:p>
          <a:p>
            <a:pPr marL="285750" lvl="0" indent="-2857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</a:pPr>
            <a:r>
              <a:rPr lang="en-US" sz="1600" dirty="0" smtClean="0"/>
              <a:t>Large gradient of composition and molar mass</a:t>
            </a:r>
          </a:p>
          <a:p>
            <a:pPr marL="285750" lvl="0" indent="-2857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</a:pPr>
            <a:endParaRPr lang="en-US" sz="1600" dirty="0" smtClean="0"/>
          </a:p>
          <a:p>
            <a:pPr marL="285750" lvl="0" indent="-2857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</a:pPr>
            <a:r>
              <a:rPr lang="en-US" sz="1600" dirty="0" smtClean="0"/>
              <a:t>Condensation / sublimation controlled by CO2 mixing ratio</a:t>
            </a:r>
          </a:p>
          <a:p>
            <a:pPr marL="285750" lvl="0" indent="-2857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</a:pPr>
            <a:endParaRPr lang="en-US" sz="1600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6095" y="689317"/>
            <a:ext cx="4106103" cy="5143500"/>
          </a:xfrm>
          <a:prstGeom prst="rect">
            <a:avLst/>
          </a:prstGeom>
        </p:spPr>
      </p:pic>
      <p:sp>
        <p:nvSpPr>
          <p:cNvPr id="6" name="Freeform 3"/>
          <p:cNvSpPr>
            <a:spLocks/>
          </p:cNvSpPr>
          <p:nvPr/>
        </p:nvSpPr>
        <p:spPr bwMode="auto">
          <a:xfrm>
            <a:off x="2437799" y="4370344"/>
            <a:ext cx="1723072" cy="159128"/>
          </a:xfrm>
          <a:custGeom>
            <a:avLst/>
            <a:gdLst>
              <a:gd name="T0" fmla="*/ 448969 w 3478"/>
              <a:gd name="T1" fmla="*/ 10588 h 106"/>
              <a:gd name="T2" fmla="*/ 569948 w 3478"/>
              <a:gd name="T3" fmla="*/ 80169 h 106"/>
              <a:gd name="T4" fmla="*/ 3863281 w 3478"/>
              <a:gd name="T5" fmla="*/ 10588 h 106"/>
              <a:gd name="T6" fmla="*/ 7156613 w 3478"/>
              <a:gd name="T7" fmla="*/ 148236 h 106"/>
              <a:gd name="T8" fmla="*/ 9350375 w 3478"/>
              <a:gd name="T9" fmla="*/ 80169 h 10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478"/>
              <a:gd name="T16" fmla="*/ 0 h 106"/>
              <a:gd name="T17" fmla="*/ 3478 w 3478"/>
              <a:gd name="T18" fmla="*/ 106 h 10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478" h="106">
                <a:moveTo>
                  <a:pt x="167" y="7"/>
                </a:moveTo>
                <a:cubicBezTo>
                  <a:pt x="83" y="30"/>
                  <a:pt x="0" y="53"/>
                  <a:pt x="212" y="53"/>
                </a:cubicBezTo>
                <a:cubicBezTo>
                  <a:pt x="424" y="53"/>
                  <a:pt x="1029" y="0"/>
                  <a:pt x="1437" y="7"/>
                </a:cubicBezTo>
                <a:cubicBezTo>
                  <a:pt x="1845" y="14"/>
                  <a:pt x="2322" y="90"/>
                  <a:pt x="2662" y="98"/>
                </a:cubicBezTo>
                <a:cubicBezTo>
                  <a:pt x="3002" y="106"/>
                  <a:pt x="3240" y="79"/>
                  <a:pt x="3478" y="53"/>
                </a:cubicBezTo>
              </a:path>
            </a:pathLst>
          </a:custGeom>
          <a:noFill/>
          <a:ln w="152400" cmpd="sng">
            <a:solidFill>
              <a:srgbClr val="CC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050"/>
          </a:p>
        </p:txBody>
      </p:sp>
      <p:sp>
        <p:nvSpPr>
          <p:cNvPr id="9" name="Freeform 2" descr="Bouquet"/>
          <p:cNvSpPr>
            <a:spLocks/>
          </p:cNvSpPr>
          <p:nvPr/>
        </p:nvSpPr>
        <p:spPr bwMode="auto">
          <a:xfrm>
            <a:off x="410088" y="4167963"/>
            <a:ext cx="1046572" cy="281945"/>
          </a:xfrm>
          <a:custGeom>
            <a:avLst/>
            <a:gdLst>
              <a:gd name="T0" fmla="*/ 0 w 760"/>
              <a:gd name="T1" fmla="*/ 344487 h 217"/>
              <a:gd name="T2" fmla="*/ 482600 w 760"/>
              <a:gd name="T3" fmla="*/ 68262 h 217"/>
              <a:gd name="T4" fmla="*/ 1206500 w 760"/>
              <a:gd name="T5" fmla="*/ 0 h 217"/>
              <a:gd name="T6" fmla="*/ 1085850 w 760"/>
              <a:gd name="T7" fmla="*/ 327025 h 217"/>
              <a:gd name="T8" fmla="*/ 0 60000 65536"/>
              <a:gd name="T9" fmla="*/ 0 60000 65536"/>
              <a:gd name="T10" fmla="*/ 0 60000 65536"/>
              <a:gd name="T11" fmla="*/ 0 60000 65536"/>
              <a:gd name="T12" fmla="*/ 0 w 760"/>
              <a:gd name="T13" fmla="*/ 0 h 217"/>
              <a:gd name="T14" fmla="*/ 760 w 760"/>
              <a:gd name="T15" fmla="*/ 217 h 21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60" h="217">
                <a:moveTo>
                  <a:pt x="0" y="217"/>
                </a:moveTo>
                <a:lnTo>
                  <a:pt x="304" y="43"/>
                </a:lnTo>
                <a:lnTo>
                  <a:pt x="760" y="0"/>
                </a:lnTo>
                <a:lnTo>
                  <a:pt x="684" y="206"/>
                </a:lnTo>
              </a:path>
            </a:pathLst>
          </a:cu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050"/>
          </a:p>
        </p:txBody>
      </p:sp>
      <p:sp>
        <p:nvSpPr>
          <p:cNvPr id="5" name="Freeform 3"/>
          <p:cNvSpPr>
            <a:spLocks/>
          </p:cNvSpPr>
          <p:nvPr/>
        </p:nvSpPr>
        <p:spPr bwMode="auto">
          <a:xfrm>
            <a:off x="265213" y="4370344"/>
            <a:ext cx="1723072" cy="159128"/>
          </a:xfrm>
          <a:custGeom>
            <a:avLst/>
            <a:gdLst>
              <a:gd name="T0" fmla="*/ 448969 w 3478"/>
              <a:gd name="T1" fmla="*/ 10588 h 106"/>
              <a:gd name="T2" fmla="*/ 569948 w 3478"/>
              <a:gd name="T3" fmla="*/ 80169 h 106"/>
              <a:gd name="T4" fmla="*/ 3863281 w 3478"/>
              <a:gd name="T5" fmla="*/ 10588 h 106"/>
              <a:gd name="T6" fmla="*/ 7156613 w 3478"/>
              <a:gd name="T7" fmla="*/ 148236 h 106"/>
              <a:gd name="T8" fmla="*/ 9350375 w 3478"/>
              <a:gd name="T9" fmla="*/ 80169 h 10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478"/>
              <a:gd name="T16" fmla="*/ 0 h 106"/>
              <a:gd name="T17" fmla="*/ 3478 w 3478"/>
              <a:gd name="T18" fmla="*/ 106 h 10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478" h="106">
                <a:moveTo>
                  <a:pt x="167" y="7"/>
                </a:moveTo>
                <a:cubicBezTo>
                  <a:pt x="83" y="30"/>
                  <a:pt x="0" y="53"/>
                  <a:pt x="212" y="53"/>
                </a:cubicBezTo>
                <a:cubicBezTo>
                  <a:pt x="424" y="53"/>
                  <a:pt x="1029" y="0"/>
                  <a:pt x="1437" y="7"/>
                </a:cubicBezTo>
                <a:cubicBezTo>
                  <a:pt x="1845" y="14"/>
                  <a:pt x="2322" y="90"/>
                  <a:pt x="2662" y="98"/>
                </a:cubicBezTo>
                <a:cubicBezTo>
                  <a:pt x="3002" y="106"/>
                  <a:pt x="3240" y="79"/>
                  <a:pt x="3478" y="53"/>
                </a:cubicBezTo>
              </a:path>
            </a:pathLst>
          </a:custGeom>
          <a:noFill/>
          <a:ln w="152400" cmpd="sng">
            <a:solidFill>
              <a:srgbClr val="CC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050"/>
          </a:p>
        </p:txBody>
      </p:sp>
      <p:sp>
        <p:nvSpPr>
          <p:cNvPr id="2" name="ZoneTexte 1"/>
          <p:cNvSpPr txBox="1"/>
          <p:nvPr/>
        </p:nvSpPr>
        <p:spPr>
          <a:xfrm>
            <a:off x="284789" y="4652289"/>
            <a:ext cx="12971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Sublimation</a:t>
            </a:r>
            <a:endParaRPr lang="en-US"/>
          </a:p>
        </p:txBody>
      </p:sp>
      <p:sp>
        <p:nvSpPr>
          <p:cNvPr id="11" name="ZoneTexte 10"/>
          <p:cNvSpPr txBox="1"/>
          <p:nvPr/>
        </p:nvSpPr>
        <p:spPr>
          <a:xfrm>
            <a:off x="2392899" y="4679778"/>
            <a:ext cx="12971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Condensation</a:t>
            </a:r>
            <a:endParaRPr lang="en-US" dirty="0"/>
          </a:p>
        </p:txBody>
      </p:sp>
      <p:cxnSp>
        <p:nvCxnSpPr>
          <p:cNvPr id="4" name="Connecteur droit avec flèche 3"/>
          <p:cNvCxnSpPr/>
          <p:nvPr/>
        </p:nvCxnSpPr>
        <p:spPr>
          <a:xfrm flipV="1">
            <a:off x="1102708" y="3556526"/>
            <a:ext cx="0" cy="701749"/>
          </a:xfrm>
          <a:prstGeom prst="straightConnector1">
            <a:avLst/>
          </a:prstGeom>
          <a:ln w="38100">
            <a:solidFill>
              <a:srgbClr val="0432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ZoneTexte 13"/>
          <p:cNvSpPr txBox="1"/>
          <p:nvPr/>
        </p:nvSpPr>
        <p:spPr>
          <a:xfrm>
            <a:off x="0" y="3663200"/>
            <a:ext cx="1029198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mtClean="0">
                <a:solidFill>
                  <a:srgbClr val="0432FF"/>
                </a:solidFill>
              </a:rPr>
              <a:t>pure </a:t>
            </a:r>
            <a:r>
              <a:rPr lang="en-US" dirty="0" smtClean="0">
                <a:solidFill>
                  <a:srgbClr val="0432FF"/>
                </a:solidFill>
              </a:rPr>
              <a:t>CO2</a:t>
            </a:r>
            <a:endParaRPr lang="en-US" dirty="0">
              <a:solidFill>
                <a:srgbClr val="0432FF"/>
              </a:solidFill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2626518" y="3653155"/>
            <a:ext cx="552517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432FF"/>
                </a:solidFill>
              </a:rPr>
              <a:t>CO2</a:t>
            </a:r>
            <a:endParaRPr lang="en-US" dirty="0">
              <a:solidFill>
                <a:srgbClr val="0432FF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336001" y="2854297"/>
            <a:ext cx="1581134" cy="523220"/>
          </a:xfrm>
          <a:prstGeom prst="rect">
            <a:avLst/>
          </a:prstGeom>
          <a:noFill/>
          <a:ln>
            <a:solidFill>
              <a:srgbClr val="0432FF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0432FF"/>
                </a:solidFill>
              </a:rPr>
              <a:t>Ar-N2 depletion</a:t>
            </a:r>
          </a:p>
          <a:p>
            <a:r>
              <a:rPr lang="en-US" b="1" dirty="0" smtClean="0">
                <a:solidFill>
                  <a:srgbClr val="0432FF"/>
                </a:solidFill>
              </a:rPr>
              <a:t>CO2 enrichment </a:t>
            </a:r>
            <a:endParaRPr lang="en-US" b="1" dirty="0">
              <a:solidFill>
                <a:srgbClr val="0432FF"/>
              </a:solidFill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2306060" y="2592687"/>
            <a:ext cx="1719300" cy="523220"/>
          </a:xfrm>
          <a:prstGeom prst="rect">
            <a:avLst/>
          </a:prstGeom>
          <a:noFill/>
          <a:ln>
            <a:solidFill>
              <a:srgbClr val="0432FF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0432FF"/>
                </a:solidFill>
              </a:rPr>
              <a:t>Ar-N2 enrichment</a:t>
            </a:r>
          </a:p>
          <a:p>
            <a:r>
              <a:rPr lang="en-US" b="1" dirty="0" smtClean="0">
                <a:solidFill>
                  <a:srgbClr val="0432FF"/>
                </a:solidFill>
              </a:rPr>
              <a:t>CO2 depletion </a:t>
            </a:r>
            <a:endParaRPr lang="en-US" b="1" dirty="0">
              <a:solidFill>
                <a:srgbClr val="0432FF"/>
              </a:solidFill>
            </a:endParaRPr>
          </a:p>
        </p:txBody>
      </p:sp>
      <p:cxnSp>
        <p:nvCxnSpPr>
          <p:cNvPr id="18" name="Connecteur droit avec flèche 17"/>
          <p:cNvCxnSpPr/>
          <p:nvPr/>
        </p:nvCxnSpPr>
        <p:spPr>
          <a:xfrm>
            <a:off x="3201616" y="3567815"/>
            <a:ext cx="0" cy="457856"/>
          </a:xfrm>
          <a:prstGeom prst="straightConnector1">
            <a:avLst/>
          </a:prstGeom>
          <a:ln w="12700">
            <a:solidFill>
              <a:srgbClr val="0432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904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>
            <a:spLocks noGrp="1"/>
          </p:cNvSpPr>
          <p:nvPr>
            <p:ph type="title"/>
          </p:nvPr>
        </p:nvSpPr>
        <p:spPr>
          <a:xfrm>
            <a:off x="488500" y="-46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fr-FR" dirty="0" err="1"/>
              <a:t>Smooth</a:t>
            </a:r>
            <a:r>
              <a:rPr lang="fr-FR" dirty="0"/>
              <a:t> Mars </a:t>
            </a:r>
            <a:r>
              <a:rPr lang="fr-FR" dirty="0" err="1"/>
              <a:t>experiment</a:t>
            </a:r>
            <a:endParaRPr dirty="0"/>
          </a:p>
        </p:txBody>
      </p:sp>
      <p:grpSp>
        <p:nvGrpSpPr>
          <p:cNvPr id="6" name="Grouper 5"/>
          <p:cNvGrpSpPr/>
          <p:nvPr/>
        </p:nvGrpSpPr>
        <p:grpSpPr>
          <a:xfrm>
            <a:off x="431803" y="689317"/>
            <a:ext cx="8280395" cy="5143500"/>
            <a:chOff x="192063" y="689317"/>
            <a:chExt cx="8280395" cy="5143500"/>
          </a:xfrm>
        </p:grpSpPr>
        <p:pic>
          <p:nvPicPr>
            <p:cNvPr id="3" name="Image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2063" y="689317"/>
              <a:ext cx="4081255" cy="5143500"/>
            </a:xfrm>
            <a:prstGeom prst="rect">
              <a:avLst/>
            </a:prstGeom>
          </p:spPr>
        </p:pic>
        <p:pic>
          <p:nvPicPr>
            <p:cNvPr id="5" name="Image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66355" y="689317"/>
              <a:ext cx="4106103" cy="51435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86079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>
            <a:spLocks noGrp="1"/>
          </p:cNvSpPr>
          <p:nvPr>
            <p:ph type="title"/>
          </p:nvPr>
        </p:nvSpPr>
        <p:spPr>
          <a:xfrm>
            <a:off x="488500" y="-46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fr-FR" dirty="0" smtClean="0"/>
              <a:t>Rough Mars </a:t>
            </a:r>
            <a:r>
              <a:rPr lang="fr-FR" dirty="0" err="1"/>
              <a:t>experiment</a:t>
            </a:r>
            <a:endParaRPr dirty="0"/>
          </a:p>
        </p:txBody>
      </p:sp>
      <p:sp>
        <p:nvSpPr>
          <p:cNvPr id="15" name="ZoneTexte 14"/>
          <p:cNvSpPr txBox="1"/>
          <p:nvPr/>
        </p:nvSpPr>
        <p:spPr>
          <a:xfrm>
            <a:off x="1804937" y="4595152"/>
            <a:ext cx="62797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Median slopes on 30-km baselines (from MOLA high resolution datasets)</a:t>
            </a:r>
          </a:p>
          <a:p>
            <a:r>
              <a:rPr lang="en-US" dirty="0">
                <a:solidFill>
                  <a:prstClr val="black"/>
                </a:solidFill>
              </a:rPr>
              <a:t>(Smith et </a:t>
            </a:r>
            <a:r>
              <a:rPr lang="en-US" dirty="0" err="1">
                <a:solidFill>
                  <a:prstClr val="black"/>
                </a:solidFill>
              </a:rPr>
              <a:t>et</a:t>
            </a:r>
            <a:r>
              <a:rPr lang="en-US" dirty="0">
                <a:solidFill>
                  <a:prstClr val="black"/>
                </a:solidFill>
              </a:rPr>
              <a:t> al. 2001)</a:t>
            </a:r>
            <a:endParaRPr lang="fr-FR" dirty="0">
              <a:solidFill>
                <a:prstClr val="black"/>
              </a:solidFill>
            </a:endParaRPr>
          </a:p>
        </p:txBody>
      </p:sp>
      <p:grpSp>
        <p:nvGrpSpPr>
          <p:cNvPr id="16" name="Groupe 6"/>
          <p:cNvGrpSpPr>
            <a:grpSpLocks noChangeAspect="1"/>
          </p:cNvGrpSpPr>
          <p:nvPr/>
        </p:nvGrpSpPr>
        <p:grpSpPr>
          <a:xfrm>
            <a:off x="1804937" y="937609"/>
            <a:ext cx="5887724" cy="3657543"/>
            <a:chOff x="331912" y="656072"/>
            <a:chExt cx="8632576" cy="5362687"/>
          </a:xfrm>
        </p:grpSpPr>
        <p:pic>
          <p:nvPicPr>
            <p:cNvPr id="18" name="Picture 2" descr="https://photojournal.jpl.nasa.gov/jpeg/PIA02809.jp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9432"/>
            <a:stretch/>
          </p:blipFill>
          <p:spPr bwMode="auto">
            <a:xfrm>
              <a:off x="331912" y="4850969"/>
              <a:ext cx="8613136" cy="11677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2" descr="https://photojournal.jpl.nasa.gov/jpeg/PIA02809.jp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000" b="22008"/>
            <a:stretch/>
          </p:blipFill>
          <p:spPr bwMode="auto">
            <a:xfrm>
              <a:off x="4657920" y="656072"/>
              <a:ext cx="4306568" cy="44302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2" descr="https://photojournal.jpl.nasa.gov/jpeg/PIA02809.jp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236" r="1742" b="21982"/>
            <a:stretch/>
          </p:blipFill>
          <p:spPr bwMode="auto">
            <a:xfrm>
              <a:off x="723869" y="656717"/>
              <a:ext cx="4136163" cy="44296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Shape 107"/>
          <p:cNvSpPr txBox="1"/>
          <p:nvPr/>
        </p:nvSpPr>
        <p:spPr>
          <a:xfrm>
            <a:off x="1082023" y="563919"/>
            <a:ext cx="4398708" cy="5314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fr-FR" dirty="0" smtClean="0"/>
              <a:t>Mars </a:t>
            </a:r>
            <a:r>
              <a:rPr lang="fr-FR" dirty="0" err="1" smtClean="0"/>
              <a:t>is</a:t>
            </a:r>
            <a:r>
              <a:rPr lang="fr-FR" dirty="0" smtClean="0"/>
              <a:t> not flat!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er 11"/>
          <p:cNvGrpSpPr>
            <a:grpSpLocks noChangeAspect="1"/>
          </p:cNvGrpSpPr>
          <p:nvPr/>
        </p:nvGrpSpPr>
        <p:grpSpPr>
          <a:xfrm>
            <a:off x="-1394343" y="749501"/>
            <a:ext cx="4258987" cy="4684100"/>
            <a:chOff x="5331327" y="737868"/>
            <a:chExt cx="3334891" cy="3667765"/>
          </a:xfrm>
        </p:grpSpPr>
        <p:sp>
          <p:nvSpPr>
            <p:cNvPr id="13" name="Ellipse 12"/>
            <p:cNvSpPr>
              <a:spLocks/>
            </p:cNvSpPr>
            <p:nvPr/>
          </p:nvSpPr>
          <p:spPr>
            <a:xfrm>
              <a:off x="5717106" y="1165925"/>
              <a:ext cx="2540000" cy="2810932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14" name="Shape 12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331327" y="737868"/>
              <a:ext cx="3334891" cy="366776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" name="Picture 2"/>
          <p:cNvPicPr>
            <a:picLocks noChangeAspect="1" noChangeArrowheads="1"/>
          </p:cNvPicPr>
          <p:nvPr/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21"/>
          <a:stretch/>
        </p:blipFill>
        <p:spPr bwMode="auto">
          <a:xfrm>
            <a:off x="2748131" y="1383087"/>
            <a:ext cx="2470124" cy="1144445"/>
          </a:xfrm>
          <a:prstGeom prst="rect">
            <a:avLst/>
          </a:prstGeom>
          <a:solidFill>
            <a:schemeClr val="accent2"/>
          </a:solidFill>
          <a:ln>
            <a:noFill/>
          </a:ln>
          <a:extLst/>
        </p:spPr>
      </p:pic>
      <p:sp>
        <p:nvSpPr>
          <p:cNvPr id="120" name="Shape 120"/>
          <p:cNvSpPr txBox="1">
            <a:spLocks noGrp="1"/>
          </p:cNvSpPr>
          <p:nvPr>
            <p:ph type="title"/>
          </p:nvPr>
        </p:nvSpPr>
        <p:spPr>
          <a:xfrm>
            <a:off x="488500" y="-46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fr-FR" dirty="0"/>
              <a:t>Rough Mars </a:t>
            </a:r>
            <a:r>
              <a:rPr lang="fr-FR" dirty="0" err="1"/>
              <a:t>experiment</a:t>
            </a:r>
            <a:endParaRPr dirty="0"/>
          </a:p>
        </p:txBody>
      </p:sp>
      <p:sp>
        <p:nvSpPr>
          <p:cNvPr id="129" name="Shape 129"/>
          <p:cNvSpPr txBox="1"/>
          <p:nvPr/>
        </p:nvSpPr>
        <p:spPr>
          <a:xfrm>
            <a:off x="4484846" y="3176239"/>
            <a:ext cx="3848039" cy="111389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dirty="0" smtClean="0"/>
              <a:t>Upgrades</a:t>
            </a:r>
            <a:r>
              <a:rPr lang="fr" sz="1800" dirty="0" smtClean="0"/>
              <a:t> </a:t>
            </a:r>
            <a:r>
              <a:rPr lang="fr-FR" sz="1800" dirty="0" smtClean="0"/>
              <a:t>in the initial model</a:t>
            </a:r>
            <a:r>
              <a:rPr lang="fr" sz="1800" dirty="0" smtClean="0"/>
              <a:t>:</a:t>
            </a:r>
            <a:endParaRPr sz="1800" dirty="0"/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fr-FR" sz="1800" dirty="0" err="1" smtClean="0"/>
              <a:t>Subgrid-scale</a:t>
            </a:r>
            <a:r>
              <a:rPr lang="fr" sz="1800" dirty="0" smtClean="0"/>
              <a:t> </a:t>
            </a:r>
            <a:r>
              <a:rPr lang="fr" sz="1800" dirty="0" err="1"/>
              <a:t>slope</a:t>
            </a:r>
            <a:r>
              <a:rPr lang="fr" sz="1800" dirty="0"/>
              <a:t> </a:t>
            </a:r>
            <a:r>
              <a:rPr lang="fr" sz="1800" dirty="0" smtClean="0"/>
              <a:t>distribution</a:t>
            </a:r>
            <a:endParaRPr lang="fr-FR" sz="1800" dirty="0" smtClean="0"/>
          </a:p>
          <a:p>
            <a: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fr-FR" sz="1800" dirty="0" smtClean="0"/>
              <a:t>Option : </a:t>
            </a:r>
            <a:r>
              <a:rPr lang="fr-FR" sz="1800" dirty="0" err="1" smtClean="0"/>
              <a:t>computing</a:t>
            </a:r>
            <a:r>
              <a:rPr lang="fr-FR" sz="1800" dirty="0" smtClean="0"/>
              <a:t> </a:t>
            </a:r>
            <a:r>
              <a:rPr lang="fr-FR" sz="1800" dirty="0" err="1" smtClean="0"/>
              <a:t>Ice</a:t>
            </a:r>
            <a:r>
              <a:rPr lang="fr" sz="1800" dirty="0" smtClean="0"/>
              <a:t> flow</a:t>
            </a:r>
            <a:endParaRPr sz="1800" dirty="0"/>
          </a:p>
        </p:txBody>
      </p:sp>
      <p:cxnSp>
        <p:nvCxnSpPr>
          <p:cNvPr id="128" name="Shape 128"/>
          <p:cNvCxnSpPr/>
          <p:nvPr/>
        </p:nvCxnSpPr>
        <p:spPr>
          <a:xfrm flipV="1">
            <a:off x="2133350" y="2318155"/>
            <a:ext cx="2680361" cy="1568046"/>
          </a:xfrm>
          <a:prstGeom prst="straightConnector1">
            <a:avLst/>
          </a:prstGeom>
          <a:noFill/>
          <a:ln w="317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7" name="Shape 127"/>
          <p:cNvCxnSpPr/>
          <p:nvPr/>
        </p:nvCxnSpPr>
        <p:spPr>
          <a:xfrm flipV="1">
            <a:off x="2133350" y="2318155"/>
            <a:ext cx="608998" cy="1568045"/>
          </a:xfrm>
          <a:prstGeom prst="straightConnector1">
            <a:avLst/>
          </a:prstGeom>
          <a:noFill/>
          <a:ln w="317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8" name="Grouper 17"/>
          <p:cNvGrpSpPr>
            <a:grpSpLocks noChangeAspect="1"/>
          </p:cNvGrpSpPr>
          <p:nvPr/>
        </p:nvGrpSpPr>
        <p:grpSpPr>
          <a:xfrm>
            <a:off x="5540767" y="1773677"/>
            <a:ext cx="491041" cy="245332"/>
            <a:chOff x="3936550" y="1714500"/>
            <a:chExt cx="935335" cy="467308"/>
          </a:xfrm>
        </p:grpSpPr>
        <p:sp>
          <p:nvSpPr>
            <p:cNvPr id="19" name="Rectangle 18"/>
            <p:cNvSpPr/>
            <p:nvPr/>
          </p:nvSpPr>
          <p:spPr>
            <a:xfrm>
              <a:off x="3936550" y="1714500"/>
              <a:ext cx="930418" cy="126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3941467" y="2055808"/>
              <a:ext cx="930418" cy="126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28" name="Connecteur droit 27"/>
          <p:cNvCxnSpPr/>
          <p:nvPr/>
        </p:nvCxnSpPr>
        <p:spPr>
          <a:xfrm flipV="1">
            <a:off x="7219252" y="2089148"/>
            <a:ext cx="822302" cy="1440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Forme libre 32"/>
          <p:cNvSpPr/>
          <p:nvPr/>
        </p:nvSpPr>
        <p:spPr>
          <a:xfrm rot="18865775" flipH="1">
            <a:off x="8352331" y="1462232"/>
            <a:ext cx="674004" cy="288048"/>
          </a:xfrm>
          <a:custGeom>
            <a:avLst/>
            <a:gdLst>
              <a:gd name="connsiteX0" fmla="*/ 0 w 1409700"/>
              <a:gd name="connsiteY0" fmla="*/ 638175 h 638175"/>
              <a:gd name="connsiteX1" fmla="*/ 419100 w 1409700"/>
              <a:gd name="connsiteY1" fmla="*/ 85725 h 638175"/>
              <a:gd name="connsiteX2" fmla="*/ 1085850 w 1409700"/>
              <a:gd name="connsiteY2" fmla="*/ 123825 h 638175"/>
              <a:gd name="connsiteX3" fmla="*/ 1409700 w 1409700"/>
              <a:gd name="connsiteY3" fmla="*/ 619125 h 63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09700" h="638175">
                <a:moveTo>
                  <a:pt x="0" y="638175"/>
                </a:moveTo>
                <a:cubicBezTo>
                  <a:pt x="119062" y="404812"/>
                  <a:pt x="238125" y="171450"/>
                  <a:pt x="419100" y="85725"/>
                </a:cubicBezTo>
                <a:cubicBezTo>
                  <a:pt x="600075" y="0"/>
                  <a:pt x="920750" y="34925"/>
                  <a:pt x="1085850" y="123825"/>
                </a:cubicBezTo>
                <a:cubicBezTo>
                  <a:pt x="1250950" y="212725"/>
                  <a:pt x="1330325" y="415925"/>
                  <a:pt x="1409700" y="619125"/>
                </a:cubicBezTo>
              </a:path>
            </a:pathLst>
          </a:custGeom>
          <a:gradFill flip="none" rotWithShape="1">
            <a:gsLst>
              <a:gs pos="0">
                <a:schemeClr val="bg2">
                  <a:lumMod val="75000"/>
                  <a:tint val="66000"/>
                  <a:satMod val="160000"/>
                </a:schemeClr>
              </a:gs>
              <a:gs pos="50000">
                <a:schemeClr val="bg2">
                  <a:lumMod val="75000"/>
                  <a:tint val="44500"/>
                  <a:satMod val="160000"/>
                </a:schemeClr>
              </a:gs>
              <a:gs pos="100000">
                <a:schemeClr val="bg2">
                  <a:lumMod val="75000"/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fr-FR" sz="1000" b="1" dirty="0"/>
              <a:t>CO</a:t>
            </a:r>
            <a:r>
              <a:rPr lang="fr-FR" sz="1000" b="1" baseline="-25000" dirty="0"/>
              <a:t>2</a:t>
            </a:r>
            <a:r>
              <a:rPr lang="fr-FR" sz="1000" b="1" dirty="0"/>
              <a:t> </a:t>
            </a:r>
            <a:r>
              <a:rPr lang="fr-FR" sz="1000" b="1" dirty="0" err="1"/>
              <a:t>ice</a:t>
            </a:r>
            <a:endParaRPr lang="fr-FR" sz="1000" b="1" dirty="0"/>
          </a:p>
        </p:txBody>
      </p:sp>
      <p:sp>
        <p:nvSpPr>
          <p:cNvPr id="5" name="ZoneTexte 4"/>
          <p:cNvSpPr txBox="1"/>
          <p:nvPr/>
        </p:nvSpPr>
        <p:spPr>
          <a:xfrm>
            <a:off x="5432358" y="13171"/>
            <a:ext cx="3159239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fr-FR" sz="1800" dirty="0" smtClean="0"/>
              <a:t>In </a:t>
            </a:r>
            <a:r>
              <a:rPr lang="fr-FR" sz="1800" dirty="0" err="1" smtClean="0"/>
              <a:t>each</a:t>
            </a:r>
            <a:r>
              <a:rPr lang="fr-FR" sz="1800" dirty="0" smtClean="0"/>
              <a:t> </a:t>
            </a:r>
            <a:r>
              <a:rPr lang="fr-FR" sz="1800" dirty="0" err="1" smtClean="0"/>
              <a:t>mesh</a:t>
            </a:r>
            <a:r>
              <a:rPr lang="fr-FR" sz="1800" dirty="0" smtClean="0"/>
              <a:t> : </a:t>
            </a:r>
            <a:r>
              <a:rPr lang="fr-FR" sz="1800" dirty="0" err="1" smtClean="0"/>
              <a:t>slopes</a:t>
            </a:r>
            <a:r>
              <a:rPr lang="fr-FR" sz="1800" dirty="0" smtClean="0"/>
              <a:t> are </a:t>
            </a:r>
            <a:r>
              <a:rPr lang="fr-FR" sz="1800" dirty="0" err="1" smtClean="0"/>
              <a:t>binned</a:t>
            </a:r>
            <a:r>
              <a:rPr lang="fr-FR" sz="1800" dirty="0" smtClean="0"/>
              <a:t> and </a:t>
            </a:r>
            <a:r>
              <a:rPr lang="fr-FR" sz="1800" dirty="0" err="1" smtClean="0"/>
              <a:t>represented</a:t>
            </a:r>
            <a:r>
              <a:rPr lang="fr-FR" sz="1800" dirty="0" smtClean="0"/>
              <a:t> by 7 </a:t>
            </a:r>
            <a:r>
              <a:rPr lang="fr-FR" sz="1800" dirty="0" err="1" smtClean="0"/>
              <a:t>representative</a:t>
            </a:r>
            <a:r>
              <a:rPr lang="fr-FR" sz="1800" dirty="0" smtClean="0"/>
              <a:t> </a:t>
            </a:r>
            <a:r>
              <a:rPr lang="fr-FR" sz="1800" dirty="0" err="1" smtClean="0"/>
              <a:t>slopes</a:t>
            </a:r>
            <a:endParaRPr lang="fr-FR" sz="1800" dirty="0"/>
          </a:p>
        </p:txBody>
      </p:sp>
      <p:cxnSp>
        <p:nvCxnSpPr>
          <p:cNvPr id="22" name="Connecteur droit 21"/>
          <p:cNvCxnSpPr/>
          <p:nvPr/>
        </p:nvCxnSpPr>
        <p:spPr>
          <a:xfrm>
            <a:off x="6265333" y="1534530"/>
            <a:ext cx="418317" cy="41833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22"/>
          <p:cNvCxnSpPr/>
          <p:nvPr/>
        </p:nvCxnSpPr>
        <p:spPr>
          <a:xfrm>
            <a:off x="6683650" y="1943806"/>
            <a:ext cx="254333" cy="11971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23"/>
          <p:cNvCxnSpPr/>
          <p:nvPr/>
        </p:nvCxnSpPr>
        <p:spPr>
          <a:xfrm>
            <a:off x="6920089" y="2061283"/>
            <a:ext cx="307229" cy="4227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30"/>
          <p:cNvCxnSpPr/>
          <p:nvPr/>
        </p:nvCxnSpPr>
        <p:spPr>
          <a:xfrm flipH="1">
            <a:off x="8558886" y="1523398"/>
            <a:ext cx="418317" cy="418330"/>
          </a:xfrm>
          <a:prstGeom prst="line">
            <a:avLst/>
          </a:prstGeom>
          <a:ln w="28575">
            <a:solidFill>
              <a:srgbClr val="043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31"/>
          <p:cNvCxnSpPr/>
          <p:nvPr/>
        </p:nvCxnSpPr>
        <p:spPr>
          <a:xfrm flipH="1">
            <a:off x="8337264" y="1915678"/>
            <a:ext cx="254333" cy="119712"/>
          </a:xfrm>
          <a:prstGeom prst="line">
            <a:avLst/>
          </a:prstGeom>
          <a:ln w="28575">
            <a:solidFill>
              <a:srgbClr val="043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33"/>
          <p:cNvCxnSpPr/>
          <p:nvPr/>
        </p:nvCxnSpPr>
        <p:spPr>
          <a:xfrm flipH="1">
            <a:off x="8043344" y="2040590"/>
            <a:ext cx="293920" cy="46032"/>
          </a:xfrm>
          <a:prstGeom prst="line">
            <a:avLst/>
          </a:prstGeom>
          <a:ln w="28575">
            <a:solidFill>
              <a:srgbClr val="043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ZoneTexte 15"/>
          <p:cNvSpPr txBox="1"/>
          <p:nvPr/>
        </p:nvSpPr>
        <p:spPr>
          <a:xfrm>
            <a:off x="6251912" y="1705803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1</a:t>
            </a:r>
            <a:endParaRPr lang="fr-FR" dirty="0"/>
          </a:p>
        </p:txBody>
      </p:sp>
      <p:sp>
        <p:nvSpPr>
          <p:cNvPr id="35" name="ZoneTexte 34"/>
          <p:cNvSpPr txBox="1"/>
          <p:nvPr/>
        </p:nvSpPr>
        <p:spPr>
          <a:xfrm>
            <a:off x="6576998" y="1919477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2</a:t>
            </a:r>
          </a:p>
        </p:txBody>
      </p:sp>
      <p:sp>
        <p:nvSpPr>
          <p:cNvPr id="36" name="ZoneTexte 35"/>
          <p:cNvSpPr txBox="1"/>
          <p:nvPr/>
        </p:nvSpPr>
        <p:spPr>
          <a:xfrm>
            <a:off x="6917656" y="2040590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3</a:t>
            </a:r>
            <a:endParaRPr lang="fr-FR" dirty="0"/>
          </a:p>
        </p:txBody>
      </p:sp>
      <p:sp>
        <p:nvSpPr>
          <p:cNvPr id="37" name="ZoneTexte 36"/>
          <p:cNvSpPr txBox="1"/>
          <p:nvPr/>
        </p:nvSpPr>
        <p:spPr>
          <a:xfrm>
            <a:off x="7558226" y="2101623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4</a:t>
            </a:r>
          </a:p>
        </p:txBody>
      </p:sp>
      <p:sp>
        <p:nvSpPr>
          <p:cNvPr id="38" name="ZoneTexte 37"/>
          <p:cNvSpPr txBox="1"/>
          <p:nvPr/>
        </p:nvSpPr>
        <p:spPr>
          <a:xfrm>
            <a:off x="8066520" y="2050443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5</a:t>
            </a:r>
            <a:endParaRPr lang="fr-FR" dirty="0"/>
          </a:p>
        </p:txBody>
      </p:sp>
      <p:sp>
        <p:nvSpPr>
          <p:cNvPr id="39" name="ZoneTexte 38"/>
          <p:cNvSpPr txBox="1"/>
          <p:nvPr/>
        </p:nvSpPr>
        <p:spPr>
          <a:xfrm>
            <a:off x="8377605" y="1947735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6</a:t>
            </a:r>
            <a:endParaRPr lang="fr-FR" dirty="0"/>
          </a:p>
        </p:txBody>
      </p:sp>
      <p:sp>
        <p:nvSpPr>
          <p:cNvPr id="40" name="ZoneTexte 39"/>
          <p:cNvSpPr txBox="1"/>
          <p:nvPr/>
        </p:nvSpPr>
        <p:spPr>
          <a:xfrm>
            <a:off x="8690241" y="1703550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7</a:t>
            </a:r>
            <a:endParaRPr lang="fr-FR" dirty="0"/>
          </a:p>
        </p:txBody>
      </p:sp>
      <p:sp>
        <p:nvSpPr>
          <p:cNvPr id="41" name="AutoShape 10"/>
          <p:cNvSpPr>
            <a:spLocks noChangeArrowheads="1"/>
          </p:cNvSpPr>
          <p:nvPr/>
        </p:nvSpPr>
        <p:spPr bwMode="auto">
          <a:xfrm>
            <a:off x="8633920" y="560772"/>
            <a:ext cx="492488" cy="517191"/>
          </a:xfrm>
          <a:prstGeom prst="sun">
            <a:avLst>
              <a:gd name="adj" fmla="val 25000"/>
            </a:avLst>
          </a:prstGeom>
          <a:solidFill>
            <a:srgbClr val="FFFF00"/>
          </a:solidFill>
          <a:ln w="3175">
            <a:solidFill>
              <a:srgbClr val="FF9933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fr-FR" sz="1050">
              <a:solidFill>
                <a:srgbClr val="000000"/>
              </a:solidFill>
            </a:endParaRPr>
          </a:p>
        </p:txBody>
      </p:sp>
      <p:sp>
        <p:nvSpPr>
          <p:cNvPr id="42" name="Line 18"/>
          <p:cNvSpPr>
            <a:spLocks noChangeShapeType="1"/>
          </p:cNvSpPr>
          <p:nvPr/>
        </p:nvSpPr>
        <p:spPr bwMode="auto">
          <a:xfrm flipH="1">
            <a:off x="7853081" y="1075765"/>
            <a:ext cx="874966" cy="697911"/>
          </a:xfrm>
          <a:prstGeom prst="line">
            <a:avLst/>
          </a:prstGeom>
          <a:noFill/>
          <a:ln w="38100">
            <a:solidFill>
              <a:srgbClr val="FFFF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906630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Rough Mars </a:t>
            </a:r>
            <a:r>
              <a:rPr lang="fr-FR" dirty="0" err="1"/>
              <a:t>experiment</a:t>
            </a:r>
            <a:endParaRPr lang="fr-FR" dirty="0"/>
          </a:p>
        </p:txBody>
      </p:sp>
      <p:pic>
        <p:nvPicPr>
          <p:cNvPr id="34" name="Image 3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8737" y="589136"/>
            <a:ext cx="3982278" cy="1832887"/>
          </a:xfrm>
          <a:prstGeom prst="rect">
            <a:avLst/>
          </a:prstGeom>
        </p:spPr>
      </p:pic>
      <p:grpSp>
        <p:nvGrpSpPr>
          <p:cNvPr id="38" name="Grouper 37"/>
          <p:cNvGrpSpPr>
            <a:grpSpLocks noChangeAspect="1"/>
          </p:cNvGrpSpPr>
          <p:nvPr/>
        </p:nvGrpSpPr>
        <p:grpSpPr>
          <a:xfrm>
            <a:off x="6107876" y="2463788"/>
            <a:ext cx="324000" cy="326769"/>
            <a:chOff x="4474784" y="2414954"/>
            <a:chExt cx="457200" cy="461108"/>
          </a:xfrm>
        </p:grpSpPr>
        <p:sp>
          <p:nvSpPr>
            <p:cNvPr id="36" name="Rectangle 35"/>
            <p:cNvSpPr/>
            <p:nvPr/>
          </p:nvSpPr>
          <p:spPr>
            <a:xfrm>
              <a:off x="4657969" y="2414954"/>
              <a:ext cx="90831" cy="46110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4474784" y="2600508"/>
              <a:ext cx="457200" cy="90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39" name="Freeform 8"/>
          <p:cNvSpPr>
            <a:spLocks/>
          </p:cNvSpPr>
          <p:nvPr/>
        </p:nvSpPr>
        <p:spPr bwMode="auto">
          <a:xfrm>
            <a:off x="-1541860" y="2620566"/>
            <a:ext cx="10022682" cy="6704409"/>
          </a:xfrm>
          <a:custGeom>
            <a:avLst/>
            <a:gdLst>
              <a:gd name="T0" fmla="*/ 13277851 w 8418"/>
              <a:gd name="T1" fmla="*/ 7181850 h 5631"/>
              <a:gd name="T2" fmla="*/ 13220701 w 8418"/>
              <a:gd name="T3" fmla="*/ 3152775 h 5631"/>
              <a:gd name="T4" fmla="*/ 12677773 w 8418"/>
              <a:gd name="T5" fmla="*/ 2924175 h 5631"/>
              <a:gd name="T6" fmla="*/ 11877673 w 8418"/>
              <a:gd name="T7" fmla="*/ 2924175 h 5631"/>
              <a:gd name="T8" fmla="*/ 9848849 w 8418"/>
              <a:gd name="T9" fmla="*/ 2952750 h 5631"/>
              <a:gd name="T10" fmla="*/ 8848725 w 8418"/>
              <a:gd name="T11" fmla="*/ 3009900 h 5631"/>
              <a:gd name="T12" fmla="*/ 7705725 w 8418"/>
              <a:gd name="T13" fmla="*/ 2952750 h 5631"/>
              <a:gd name="T14" fmla="*/ 6305549 w 8418"/>
              <a:gd name="T15" fmla="*/ 1638300 h 5631"/>
              <a:gd name="T16" fmla="*/ 5391149 w 8418"/>
              <a:gd name="T17" fmla="*/ 981075 h 5631"/>
              <a:gd name="T18" fmla="*/ 1762125 w 8418"/>
              <a:gd name="T19" fmla="*/ 981075 h 5631"/>
              <a:gd name="T20" fmla="*/ 1590675 w 8418"/>
              <a:gd name="T21" fmla="*/ 1152525 h 5631"/>
              <a:gd name="T22" fmla="*/ 1962150 w 8418"/>
              <a:gd name="T23" fmla="*/ 7896225 h 5631"/>
              <a:gd name="T24" fmla="*/ 13363576 w 8418"/>
              <a:gd name="T25" fmla="*/ 7410450 h 5631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8418"/>
              <a:gd name="T40" fmla="*/ 0 h 5631"/>
              <a:gd name="T41" fmla="*/ 8418 w 8418"/>
              <a:gd name="T42" fmla="*/ 5631 h 5631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8418" h="5631">
                <a:moveTo>
                  <a:pt x="8364" y="4524"/>
                </a:moveTo>
                <a:cubicBezTo>
                  <a:pt x="8377" y="3478"/>
                  <a:pt x="8391" y="2433"/>
                  <a:pt x="8328" y="1986"/>
                </a:cubicBezTo>
                <a:cubicBezTo>
                  <a:pt x="8265" y="1539"/>
                  <a:pt x="8127" y="1866"/>
                  <a:pt x="7986" y="1842"/>
                </a:cubicBezTo>
                <a:cubicBezTo>
                  <a:pt x="7845" y="1818"/>
                  <a:pt x="7779" y="1839"/>
                  <a:pt x="7482" y="1842"/>
                </a:cubicBezTo>
                <a:cubicBezTo>
                  <a:pt x="7185" y="1845"/>
                  <a:pt x="6522" y="1851"/>
                  <a:pt x="6204" y="1860"/>
                </a:cubicBezTo>
                <a:cubicBezTo>
                  <a:pt x="5886" y="1869"/>
                  <a:pt x="5799" y="1896"/>
                  <a:pt x="5574" y="1896"/>
                </a:cubicBezTo>
                <a:cubicBezTo>
                  <a:pt x="5349" y="1896"/>
                  <a:pt x="5121" y="2004"/>
                  <a:pt x="4854" y="1860"/>
                </a:cubicBezTo>
                <a:cubicBezTo>
                  <a:pt x="4587" y="1716"/>
                  <a:pt x="4215" y="1239"/>
                  <a:pt x="3972" y="1032"/>
                </a:cubicBezTo>
                <a:cubicBezTo>
                  <a:pt x="3729" y="825"/>
                  <a:pt x="3873" y="687"/>
                  <a:pt x="3396" y="618"/>
                </a:cubicBezTo>
                <a:cubicBezTo>
                  <a:pt x="2919" y="549"/>
                  <a:pt x="1509" y="600"/>
                  <a:pt x="1110" y="618"/>
                </a:cubicBezTo>
                <a:cubicBezTo>
                  <a:pt x="711" y="636"/>
                  <a:pt x="981" y="0"/>
                  <a:pt x="1002" y="726"/>
                </a:cubicBezTo>
                <a:cubicBezTo>
                  <a:pt x="1023" y="1452"/>
                  <a:pt x="0" y="4317"/>
                  <a:pt x="1236" y="4974"/>
                </a:cubicBezTo>
                <a:cubicBezTo>
                  <a:pt x="2472" y="5631"/>
                  <a:pt x="5445" y="5149"/>
                  <a:pt x="8418" y="4668"/>
                </a:cubicBezTo>
              </a:path>
            </a:pathLst>
          </a:custGeom>
          <a:solidFill>
            <a:schemeClr val="bg1"/>
          </a:solidFill>
          <a:ln w="57150" cmpd="sng">
            <a:pattFill prst="trellis">
              <a:fgClr>
                <a:srgbClr val="CC6600"/>
              </a:fgClr>
              <a:bgClr>
                <a:srgbClr val="FF9933"/>
              </a:bgClr>
            </a:pattFill>
            <a:prstDash val="solid"/>
            <a:round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050"/>
          </a:p>
        </p:txBody>
      </p:sp>
      <p:sp>
        <p:nvSpPr>
          <p:cNvPr id="40" name="AutoShape 10"/>
          <p:cNvSpPr>
            <a:spLocks noChangeArrowheads="1"/>
          </p:cNvSpPr>
          <p:nvPr/>
        </p:nvSpPr>
        <p:spPr bwMode="auto">
          <a:xfrm>
            <a:off x="7374041" y="2864184"/>
            <a:ext cx="621506" cy="578644"/>
          </a:xfrm>
          <a:prstGeom prst="sun">
            <a:avLst>
              <a:gd name="adj" fmla="val 25000"/>
            </a:avLst>
          </a:prstGeom>
          <a:solidFill>
            <a:srgbClr val="FFFF00"/>
          </a:solidFill>
          <a:ln w="3175">
            <a:solidFill>
              <a:srgbClr val="FF9933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fr-FR" sz="1050">
              <a:solidFill>
                <a:srgbClr val="000000"/>
              </a:solidFill>
            </a:endParaRPr>
          </a:p>
        </p:txBody>
      </p:sp>
      <p:sp>
        <p:nvSpPr>
          <p:cNvPr id="41" name="Line 16"/>
          <p:cNvSpPr>
            <a:spLocks noChangeShapeType="1"/>
          </p:cNvSpPr>
          <p:nvPr/>
        </p:nvSpPr>
        <p:spPr bwMode="auto">
          <a:xfrm flipH="1">
            <a:off x="5651896" y="3543301"/>
            <a:ext cx="1722144" cy="1296590"/>
          </a:xfrm>
          <a:prstGeom prst="line">
            <a:avLst/>
          </a:prstGeom>
          <a:noFill/>
          <a:ln w="38100">
            <a:solidFill>
              <a:srgbClr val="FFFF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050"/>
          </a:p>
        </p:txBody>
      </p:sp>
      <p:sp>
        <p:nvSpPr>
          <p:cNvPr id="42" name="Line 18"/>
          <p:cNvSpPr>
            <a:spLocks noChangeShapeType="1"/>
          </p:cNvSpPr>
          <p:nvPr/>
        </p:nvSpPr>
        <p:spPr bwMode="auto">
          <a:xfrm flipH="1">
            <a:off x="4155282" y="3274219"/>
            <a:ext cx="3042546" cy="948928"/>
          </a:xfrm>
          <a:prstGeom prst="line">
            <a:avLst/>
          </a:prstGeom>
          <a:noFill/>
          <a:ln w="38100">
            <a:solidFill>
              <a:srgbClr val="FFFF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050"/>
          </a:p>
        </p:txBody>
      </p:sp>
      <p:sp>
        <p:nvSpPr>
          <p:cNvPr id="43" name="Line 23"/>
          <p:cNvSpPr>
            <a:spLocks noChangeShapeType="1"/>
          </p:cNvSpPr>
          <p:nvPr/>
        </p:nvSpPr>
        <p:spPr bwMode="auto">
          <a:xfrm flipH="1" flipV="1">
            <a:off x="4335066" y="4538662"/>
            <a:ext cx="1263253" cy="301229"/>
          </a:xfrm>
          <a:prstGeom prst="line">
            <a:avLst/>
          </a:prstGeom>
          <a:noFill/>
          <a:ln w="38100">
            <a:solidFill>
              <a:srgbClr val="FFFF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050"/>
          </a:p>
        </p:txBody>
      </p:sp>
      <p:sp>
        <p:nvSpPr>
          <p:cNvPr id="44" name="Line 24"/>
          <p:cNvSpPr>
            <a:spLocks noChangeShapeType="1"/>
          </p:cNvSpPr>
          <p:nvPr/>
        </p:nvSpPr>
        <p:spPr bwMode="auto">
          <a:xfrm flipH="1" flipV="1">
            <a:off x="4139804" y="4624387"/>
            <a:ext cx="1026319" cy="215504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050" dirty="0"/>
          </a:p>
        </p:txBody>
      </p:sp>
      <p:sp>
        <p:nvSpPr>
          <p:cNvPr id="45" name="Text Box 25"/>
          <p:cNvSpPr txBox="1">
            <a:spLocks noChangeArrowheads="1"/>
          </p:cNvSpPr>
          <p:nvPr/>
        </p:nvSpPr>
        <p:spPr bwMode="auto">
          <a:xfrm>
            <a:off x="4316016" y="4673204"/>
            <a:ext cx="319318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fr-FR" altLang="fr-FR" sz="1050" dirty="0">
                <a:solidFill>
                  <a:srgbClr val="FF0000"/>
                </a:solidFill>
              </a:rPr>
              <a:t>IR</a:t>
            </a:r>
          </a:p>
        </p:txBody>
      </p:sp>
      <p:sp>
        <p:nvSpPr>
          <p:cNvPr id="46" name="Ellipse 45"/>
          <p:cNvSpPr/>
          <p:nvPr/>
        </p:nvSpPr>
        <p:spPr>
          <a:xfrm>
            <a:off x="3707607" y="3219450"/>
            <a:ext cx="54769" cy="54769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050">
              <a:solidFill>
                <a:srgbClr val="FFFFFF"/>
              </a:solidFill>
            </a:endParaRPr>
          </a:p>
        </p:txBody>
      </p:sp>
      <p:sp>
        <p:nvSpPr>
          <p:cNvPr id="47" name="Ellipse 46"/>
          <p:cNvSpPr/>
          <p:nvPr/>
        </p:nvSpPr>
        <p:spPr>
          <a:xfrm>
            <a:off x="3821907" y="3333750"/>
            <a:ext cx="54769" cy="54769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050">
              <a:solidFill>
                <a:srgbClr val="FFFFFF"/>
              </a:solidFill>
            </a:endParaRPr>
          </a:p>
        </p:txBody>
      </p:sp>
      <p:sp>
        <p:nvSpPr>
          <p:cNvPr id="48" name="Ellipse 47"/>
          <p:cNvSpPr/>
          <p:nvPr/>
        </p:nvSpPr>
        <p:spPr>
          <a:xfrm>
            <a:off x="3869532" y="3436144"/>
            <a:ext cx="54769" cy="53579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050">
              <a:solidFill>
                <a:srgbClr val="FFFFFF"/>
              </a:solidFill>
            </a:endParaRPr>
          </a:p>
        </p:txBody>
      </p:sp>
      <p:sp>
        <p:nvSpPr>
          <p:cNvPr id="49" name="Ellipse 48"/>
          <p:cNvSpPr/>
          <p:nvPr/>
        </p:nvSpPr>
        <p:spPr>
          <a:xfrm>
            <a:off x="4031457" y="3381375"/>
            <a:ext cx="54769" cy="54769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050">
              <a:solidFill>
                <a:srgbClr val="FFFFFF"/>
              </a:solidFill>
            </a:endParaRPr>
          </a:p>
        </p:txBody>
      </p:sp>
      <p:sp>
        <p:nvSpPr>
          <p:cNvPr id="50" name="Ellipse 49"/>
          <p:cNvSpPr/>
          <p:nvPr/>
        </p:nvSpPr>
        <p:spPr>
          <a:xfrm>
            <a:off x="4193382" y="3436144"/>
            <a:ext cx="54769" cy="53579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050">
              <a:solidFill>
                <a:srgbClr val="FFFFFF"/>
              </a:solidFill>
            </a:endParaRPr>
          </a:p>
        </p:txBody>
      </p:sp>
      <p:sp>
        <p:nvSpPr>
          <p:cNvPr id="51" name="Ellipse 50"/>
          <p:cNvSpPr/>
          <p:nvPr/>
        </p:nvSpPr>
        <p:spPr>
          <a:xfrm>
            <a:off x="4050507" y="3562350"/>
            <a:ext cx="54769" cy="54769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050">
              <a:solidFill>
                <a:srgbClr val="FFFFFF"/>
              </a:solidFill>
            </a:endParaRPr>
          </a:p>
        </p:txBody>
      </p:sp>
      <p:sp>
        <p:nvSpPr>
          <p:cNvPr id="52" name="Ellipse 51"/>
          <p:cNvSpPr/>
          <p:nvPr/>
        </p:nvSpPr>
        <p:spPr>
          <a:xfrm>
            <a:off x="3869532" y="3274219"/>
            <a:ext cx="40481" cy="4048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050">
              <a:solidFill>
                <a:srgbClr val="FFFFFF"/>
              </a:solidFill>
            </a:endParaRPr>
          </a:p>
        </p:txBody>
      </p:sp>
      <p:sp>
        <p:nvSpPr>
          <p:cNvPr id="53" name="Ellipse 52"/>
          <p:cNvSpPr/>
          <p:nvPr/>
        </p:nvSpPr>
        <p:spPr>
          <a:xfrm>
            <a:off x="4410075" y="3489723"/>
            <a:ext cx="53579" cy="53578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050">
              <a:solidFill>
                <a:srgbClr val="FFFFFF"/>
              </a:solidFill>
            </a:endParaRPr>
          </a:p>
        </p:txBody>
      </p:sp>
      <p:sp>
        <p:nvSpPr>
          <p:cNvPr id="54" name="Ellipse 53"/>
          <p:cNvSpPr/>
          <p:nvPr/>
        </p:nvSpPr>
        <p:spPr>
          <a:xfrm>
            <a:off x="3977879" y="3327798"/>
            <a:ext cx="40481" cy="4048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050">
              <a:solidFill>
                <a:srgbClr val="FFFFFF"/>
              </a:solidFill>
            </a:endParaRPr>
          </a:p>
        </p:txBody>
      </p:sp>
      <p:sp>
        <p:nvSpPr>
          <p:cNvPr id="55" name="Ellipse 54"/>
          <p:cNvSpPr/>
          <p:nvPr/>
        </p:nvSpPr>
        <p:spPr>
          <a:xfrm>
            <a:off x="3924301" y="3598069"/>
            <a:ext cx="40481" cy="4048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050">
              <a:solidFill>
                <a:srgbClr val="FFFFFF"/>
              </a:solidFill>
            </a:endParaRPr>
          </a:p>
        </p:txBody>
      </p:sp>
      <p:sp>
        <p:nvSpPr>
          <p:cNvPr id="56" name="Ellipse 55"/>
          <p:cNvSpPr/>
          <p:nvPr/>
        </p:nvSpPr>
        <p:spPr>
          <a:xfrm>
            <a:off x="4301729" y="3598069"/>
            <a:ext cx="40481" cy="4048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050">
              <a:solidFill>
                <a:srgbClr val="FFFFFF"/>
              </a:solidFill>
            </a:endParaRPr>
          </a:p>
        </p:txBody>
      </p:sp>
      <p:sp>
        <p:nvSpPr>
          <p:cNvPr id="57" name="Ellipse 56"/>
          <p:cNvSpPr/>
          <p:nvPr/>
        </p:nvSpPr>
        <p:spPr>
          <a:xfrm>
            <a:off x="4031457" y="3706416"/>
            <a:ext cx="54769" cy="53578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050">
              <a:solidFill>
                <a:srgbClr val="FFFFFF"/>
              </a:solidFill>
            </a:endParaRPr>
          </a:p>
        </p:txBody>
      </p:sp>
      <p:sp>
        <p:nvSpPr>
          <p:cNvPr id="58" name="Ellipse 57"/>
          <p:cNvSpPr/>
          <p:nvPr/>
        </p:nvSpPr>
        <p:spPr>
          <a:xfrm>
            <a:off x="3545682" y="3489723"/>
            <a:ext cx="54769" cy="53578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050">
              <a:solidFill>
                <a:srgbClr val="FFFFFF"/>
              </a:solidFill>
            </a:endParaRPr>
          </a:p>
        </p:txBody>
      </p:sp>
      <p:sp>
        <p:nvSpPr>
          <p:cNvPr id="59" name="Ellipse 58"/>
          <p:cNvSpPr/>
          <p:nvPr/>
        </p:nvSpPr>
        <p:spPr>
          <a:xfrm>
            <a:off x="4416029" y="3712369"/>
            <a:ext cx="40481" cy="4048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050">
              <a:solidFill>
                <a:srgbClr val="FFFFFF"/>
              </a:solidFill>
            </a:endParaRPr>
          </a:p>
        </p:txBody>
      </p:sp>
      <p:sp>
        <p:nvSpPr>
          <p:cNvPr id="60" name="Ellipse 59"/>
          <p:cNvSpPr/>
          <p:nvPr/>
        </p:nvSpPr>
        <p:spPr>
          <a:xfrm>
            <a:off x="3762376" y="3436144"/>
            <a:ext cx="40481" cy="4048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050">
              <a:solidFill>
                <a:srgbClr val="FFFFFF"/>
              </a:solidFill>
            </a:endParaRPr>
          </a:p>
        </p:txBody>
      </p:sp>
      <p:sp>
        <p:nvSpPr>
          <p:cNvPr id="61" name="Ellipse 60"/>
          <p:cNvSpPr/>
          <p:nvPr/>
        </p:nvSpPr>
        <p:spPr>
          <a:xfrm>
            <a:off x="3707607" y="3598069"/>
            <a:ext cx="54769" cy="53579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050">
              <a:solidFill>
                <a:srgbClr val="FFFFFF"/>
              </a:solidFill>
            </a:endParaRPr>
          </a:p>
        </p:txBody>
      </p:sp>
      <p:sp>
        <p:nvSpPr>
          <p:cNvPr id="62" name="Ellipse 61"/>
          <p:cNvSpPr/>
          <p:nvPr/>
        </p:nvSpPr>
        <p:spPr>
          <a:xfrm>
            <a:off x="3654029" y="3327798"/>
            <a:ext cx="53578" cy="53578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050">
              <a:solidFill>
                <a:srgbClr val="FFFFFF"/>
              </a:solidFill>
            </a:endParaRPr>
          </a:p>
        </p:txBody>
      </p:sp>
      <p:sp>
        <p:nvSpPr>
          <p:cNvPr id="63" name="Ellipse 62"/>
          <p:cNvSpPr/>
          <p:nvPr/>
        </p:nvSpPr>
        <p:spPr>
          <a:xfrm>
            <a:off x="4038601" y="3712369"/>
            <a:ext cx="40481" cy="4048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050">
              <a:solidFill>
                <a:srgbClr val="FFFFFF"/>
              </a:solidFill>
            </a:endParaRPr>
          </a:p>
        </p:txBody>
      </p:sp>
      <p:sp>
        <p:nvSpPr>
          <p:cNvPr id="64" name="Ellipse 63"/>
          <p:cNvSpPr/>
          <p:nvPr/>
        </p:nvSpPr>
        <p:spPr>
          <a:xfrm>
            <a:off x="4139804" y="3327798"/>
            <a:ext cx="40481" cy="4048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050">
              <a:solidFill>
                <a:srgbClr val="FFFFFF"/>
              </a:solidFill>
            </a:endParaRPr>
          </a:p>
        </p:txBody>
      </p:sp>
      <p:sp>
        <p:nvSpPr>
          <p:cNvPr id="65" name="Line 18"/>
          <p:cNvSpPr>
            <a:spLocks noChangeShapeType="1"/>
          </p:cNvSpPr>
          <p:nvPr/>
        </p:nvSpPr>
        <p:spPr bwMode="auto">
          <a:xfrm flipH="1">
            <a:off x="4301728" y="3088482"/>
            <a:ext cx="2816327" cy="292893"/>
          </a:xfrm>
          <a:prstGeom prst="line">
            <a:avLst/>
          </a:prstGeom>
          <a:noFill/>
          <a:ln w="38100">
            <a:solidFill>
              <a:srgbClr val="FFFF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050"/>
          </a:p>
        </p:txBody>
      </p:sp>
      <p:sp>
        <p:nvSpPr>
          <p:cNvPr id="66" name="Line 18"/>
          <p:cNvSpPr>
            <a:spLocks noChangeShapeType="1"/>
          </p:cNvSpPr>
          <p:nvPr/>
        </p:nvSpPr>
        <p:spPr bwMode="auto">
          <a:xfrm flipH="1">
            <a:off x="3707606" y="3706416"/>
            <a:ext cx="161925" cy="323850"/>
          </a:xfrm>
          <a:prstGeom prst="line">
            <a:avLst/>
          </a:prstGeom>
          <a:noFill/>
          <a:ln w="38100">
            <a:solidFill>
              <a:srgbClr val="FFFF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050"/>
          </a:p>
        </p:txBody>
      </p:sp>
      <p:sp>
        <p:nvSpPr>
          <p:cNvPr id="68" name="Shape 107"/>
          <p:cNvSpPr txBox="1"/>
          <p:nvPr/>
        </p:nvSpPr>
        <p:spPr>
          <a:xfrm>
            <a:off x="183327" y="713875"/>
            <a:ext cx="3524279" cy="23906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fr-FR" b="1" dirty="0" smtClean="0"/>
              <a:t>Calculation </a:t>
            </a:r>
            <a:r>
              <a:rPr lang="en-US" altLang="fr-FR" b="1" dirty="0"/>
              <a:t>of the incident solar flux on any given </a:t>
            </a:r>
            <a:r>
              <a:rPr lang="en-US" altLang="fr-FR" b="1" dirty="0" smtClean="0"/>
              <a:t>slope</a:t>
            </a:r>
            <a:endParaRPr lang="en-US" altLang="fr-FR" dirty="0"/>
          </a:p>
        </p:txBody>
      </p:sp>
      <p:sp>
        <p:nvSpPr>
          <p:cNvPr id="67" name="Line 24"/>
          <p:cNvSpPr>
            <a:spLocks noChangeShapeType="1"/>
          </p:cNvSpPr>
          <p:nvPr/>
        </p:nvSpPr>
        <p:spPr bwMode="auto">
          <a:xfrm flipH="1">
            <a:off x="3136704" y="2793205"/>
            <a:ext cx="457596" cy="622697"/>
          </a:xfrm>
          <a:prstGeom prst="line">
            <a:avLst/>
          </a:prstGeom>
          <a:noFill/>
          <a:ln w="635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200" dirty="0"/>
          </a:p>
        </p:txBody>
      </p:sp>
      <p:sp>
        <p:nvSpPr>
          <p:cNvPr id="69" name="Text Box 25"/>
          <p:cNvSpPr txBox="1">
            <a:spLocks noChangeArrowheads="1"/>
          </p:cNvSpPr>
          <p:nvPr/>
        </p:nvSpPr>
        <p:spPr bwMode="auto">
          <a:xfrm>
            <a:off x="3594300" y="2815267"/>
            <a:ext cx="319318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fr-FR" altLang="fr-FR" sz="1050">
                <a:solidFill>
                  <a:srgbClr val="FF0000"/>
                </a:solidFill>
              </a:rPr>
              <a:t>IR</a:t>
            </a:r>
          </a:p>
        </p:txBody>
      </p:sp>
    </p:spTree>
    <p:extLst>
      <p:ext uri="{BB962C8B-B14F-4D97-AF65-F5344CB8AC3E}">
        <p14:creationId xmlns:p14="http://schemas.microsoft.com/office/powerpoint/2010/main" val="414878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>
            <a:spLocks noGrp="1"/>
          </p:cNvSpPr>
          <p:nvPr>
            <p:ph type="title"/>
          </p:nvPr>
        </p:nvSpPr>
        <p:spPr>
          <a:xfrm>
            <a:off x="488500" y="-46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fr-FR" dirty="0"/>
              <a:t>Rough Mars </a:t>
            </a:r>
            <a:r>
              <a:rPr lang="fr-FR" dirty="0" err="1"/>
              <a:t>experiment</a:t>
            </a:r>
            <a:endParaRPr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 rot="21049002">
            <a:off x="1714492" y="1992320"/>
            <a:ext cx="6068616" cy="7934325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sp>
        <p:nvSpPr>
          <p:cNvPr id="6" name="ZoneTexte 4"/>
          <p:cNvSpPr txBox="1">
            <a:spLocks noChangeArrowheads="1"/>
          </p:cNvSpPr>
          <p:nvPr/>
        </p:nvSpPr>
        <p:spPr bwMode="auto">
          <a:xfrm>
            <a:off x="488500" y="820248"/>
            <a:ext cx="4007300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fr-FR" dirty="0"/>
              <a:t>Insolation on slopes derived from Monte-Carlo simulations combined in a dedicated algorithm 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fr-FR" dirty="0">
                <a:solidFill>
                  <a:srgbClr val="000000"/>
                </a:solidFill>
              </a:rPr>
              <a:t>(</a:t>
            </a:r>
            <a:r>
              <a:rPr lang="en-US" altLang="fr-FR" i="1" dirty="0">
                <a:solidFill>
                  <a:srgbClr val="000000"/>
                </a:solidFill>
              </a:rPr>
              <a:t>Spiga and Forget</a:t>
            </a:r>
            <a:r>
              <a:rPr lang="en-US" altLang="fr-FR" dirty="0">
                <a:solidFill>
                  <a:srgbClr val="000000"/>
                </a:solidFill>
              </a:rPr>
              <a:t>, GRL, 2008)</a:t>
            </a:r>
          </a:p>
        </p:txBody>
      </p:sp>
    </p:spTree>
    <p:extLst>
      <p:ext uri="{BB962C8B-B14F-4D97-AF65-F5344CB8AC3E}">
        <p14:creationId xmlns:p14="http://schemas.microsoft.com/office/powerpoint/2010/main" val="1487899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Rough Mars </a:t>
            </a:r>
            <a:r>
              <a:rPr lang="fr-FR" dirty="0" err="1"/>
              <a:t>experiment</a:t>
            </a:r>
            <a:endParaRPr lang="fr-FR" dirty="0"/>
          </a:p>
        </p:txBody>
      </p:sp>
      <p:pic>
        <p:nvPicPr>
          <p:cNvPr id="34" name="Image 3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8737" y="589136"/>
            <a:ext cx="3982278" cy="1832887"/>
          </a:xfrm>
          <a:prstGeom prst="rect">
            <a:avLst/>
          </a:prstGeom>
        </p:spPr>
      </p:pic>
      <p:grpSp>
        <p:nvGrpSpPr>
          <p:cNvPr id="38" name="Grouper 37"/>
          <p:cNvGrpSpPr>
            <a:grpSpLocks noChangeAspect="1"/>
          </p:cNvGrpSpPr>
          <p:nvPr/>
        </p:nvGrpSpPr>
        <p:grpSpPr>
          <a:xfrm>
            <a:off x="6107876" y="2463788"/>
            <a:ext cx="324000" cy="326769"/>
            <a:chOff x="4474784" y="2414954"/>
            <a:chExt cx="457200" cy="461108"/>
          </a:xfrm>
        </p:grpSpPr>
        <p:sp>
          <p:nvSpPr>
            <p:cNvPr id="36" name="Rectangle 35"/>
            <p:cNvSpPr/>
            <p:nvPr/>
          </p:nvSpPr>
          <p:spPr>
            <a:xfrm>
              <a:off x="4657969" y="2414954"/>
              <a:ext cx="90831" cy="46110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4474784" y="2600508"/>
              <a:ext cx="457200" cy="90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39" name="Freeform 8"/>
          <p:cNvSpPr>
            <a:spLocks/>
          </p:cNvSpPr>
          <p:nvPr/>
        </p:nvSpPr>
        <p:spPr bwMode="auto">
          <a:xfrm>
            <a:off x="-1541860" y="2620566"/>
            <a:ext cx="10022682" cy="6704409"/>
          </a:xfrm>
          <a:custGeom>
            <a:avLst/>
            <a:gdLst>
              <a:gd name="T0" fmla="*/ 13277851 w 8418"/>
              <a:gd name="T1" fmla="*/ 7181850 h 5631"/>
              <a:gd name="T2" fmla="*/ 13220701 w 8418"/>
              <a:gd name="T3" fmla="*/ 3152775 h 5631"/>
              <a:gd name="T4" fmla="*/ 12677773 w 8418"/>
              <a:gd name="T5" fmla="*/ 2924175 h 5631"/>
              <a:gd name="T6" fmla="*/ 11877673 w 8418"/>
              <a:gd name="T7" fmla="*/ 2924175 h 5631"/>
              <a:gd name="T8" fmla="*/ 9848849 w 8418"/>
              <a:gd name="T9" fmla="*/ 2952750 h 5631"/>
              <a:gd name="T10" fmla="*/ 8848725 w 8418"/>
              <a:gd name="T11" fmla="*/ 3009900 h 5631"/>
              <a:gd name="T12" fmla="*/ 7705725 w 8418"/>
              <a:gd name="T13" fmla="*/ 2952750 h 5631"/>
              <a:gd name="T14" fmla="*/ 6305549 w 8418"/>
              <a:gd name="T15" fmla="*/ 1638300 h 5631"/>
              <a:gd name="T16" fmla="*/ 5391149 w 8418"/>
              <a:gd name="T17" fmla="*/ 981075 h 5631"/>
              <a:gd name="T18" fmla="*/ 1762125 w 8418"/>
              <a:gd name="T19" fmla="*/ 981075 h 5631"/>
              <a:gd name="T20" fmla="*/ 1590675 w 8418"/>
              <a:gd name="T21" fmla="*/ 1152525 h 5631"/>
              <a:gd name="T22" fmla="*/ 1962150 w 8418"/>
              <a:gd name="T23" fmla="*/ 7896225 h 5631"/>
              <a:gd name="T24" fmla="*/ 13363576 w 8418"/>
              <a:gd name="T25" fmla="*/ 7410450 h 5631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8418"/>
              <a:gd name="T40" fmla="*/ 0 h 5631"/>
              <a:gd name="T41" fmla="*/ 8418 w 8418"/>
              <a:gd name="T42" fmla="*/ 5631 h 5631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8418" h="5631">
                <a:moveTo>
                  <a:pt x="8364" y="4524"/>
                </a:moveTo>
                <a:cubicBezTo>
                  <a:pt x="8377" y="3478"/>
                  <a:pt x="8391" y="2433"/>
                  <a:pt x="8328" y="1986"/>
                </a:cubicBezTo>
                <a:cubicBezTo>
                  <a:pt x="8265" y="1539"/>
                  <a:pt x="8127" y="1866"/>
                  <a:pt x="7986" y="1842"/>
                </a:cubicBezTo>
                <a:cubicBezTo>
                  <a:pt x="7845" y="1818"/>
                  <a:pt x="7779" y="1839"/>
                  <a:pt x="7482" y="1842"/>
                </a:cubicBezTo>
                <a:cubicBezTo>
                  <a:pt x="7185" y="1845"/>
                  <a:pt x="6522" y="1851"/>
                  <a:pt x="6204" y="1860"/>
                </a:cubicBezTo>
                <a:cubicBezTo>
                  <a:pt x="5886" y="1869"/>
                  <a:pt x="5799" y="1896"/>
                  <a:pt x="5574" y="1896"/>
                </a:cubicBezTo>
                <a:cubicBezTo>
                  <a:pt x="5349" y="1896"/>
                  <a:pt x="5121" y="2004"/>
                  <a:pt x="4854" y="1860"/>
                </a:cubicBezTo>
                <a:cubicBezTo>
                  <a:pt x="4587" y="1716"/>
                  <a:pt x="4215" y="1239"/>
                  <a:pt x="3972" y="1032"/>
                </a:cubicBezTo>
                <a:cubicBezTo>
                  <a:pt x="3729" y="825"/>
                  <a:pt x="3873" y="687"/>
                  <a:pt x="3396" y="618"/>
                </a:cubicBezTo>
                <a:cubicBezTo>
                  <a:pt x="2919" y="549"/>
                  <a:pt x="1509" y="600"/>
                  <a:pt x="1110" y="618"/>
                </a:cubicBezTo>
                <a:cubicBezTo>
                  <a:pt x="711" y="636"/>
                  <a:pt x="981" y="0"/>
                  <a:pt x="1002" y="726"/>
                </a:cubicBezTo>
                <a:cubicBezTo>
                  <a:pt x="1023" y="1452"/>
                  <a:pt x="0" y="4317"/>
                  <a:pt x="1236" y="4974"/>
                </a:cubicBezTo>
                <a:cubicBezTo>
                  <a:pt x="2472" y="5631"/>
                  <a:pt x="5445" y="5149"/>
                  <a:pt x="8418" y="4668"/>
                </a:cubicBezTo>
              </a:path>
            </a:pathLst>
          </a:custGeom>
          <a:solidFill>
            <a:schemeClr val="bg1"/>
          </a:solidFill>
          <a:ln w="57150" cmpd="sng">
            <a:pattFill prst="trellis">
              <a:fgClr>
                <a:srgbClr val="CC6600"/>
              </a:fgClr>
              <a:bgClr>
                <a:srgbClr val="FF9933"/>
              </a:bgClr>
            </a:pattFill>
            <a:prstDash val="solid"/>
            <a:round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050"/>
          </a:p>
        </p:txBody>
      </p:sp>
      <p:sp>
        <p:nvSpPr>
          <p:cNvPr id="40" name="AutoShape 10"/>
          <p:cNvSpPr>
            <a:spLocks noChangeArrowheads="1"/>
          </p:cNvSpPr>
          <p:nvPr/>
        </p:nvSpPr>
        <p:spPr bwMode="auto">
          <a:xfrm>
            <a:off x="7374041" y="2864184"/>
            <a:ext cx="621506" cy="578644"/>
          </a:xfrm>
          <a:prstGeom prst="sun">
            <a:avLst>
              <a:gd name="adj" fmla="val 25000"/>
            </a:avLst>
          </a:prstGeom>
          <a:solidFill>
            <a:srgbClr val="FFFF00"/>
          </a:solidFill>
          <a:ln w="3175">
            <a:solidFill>
              <a:srgbClr val="FF9933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fr-FR" sz="1050">
              <a:solidFill>
                <a:srgbClr val="000000"/>
              </a:solidFill>
            </a:endParaRPr>
          </a:p>
        </p:txBody>
      </p:sp>
      <p:sp>
        <p:nvSpPr>
          <p:cNvPr id="41" name="Line 16"/>
          <p:cNvSpPr>
            <a:spLocks noChangeShapeType="1"/>
          </p:cNvSpPr>
          <p:nvPr/>
        </p:nvSpPr>
        <p:spPr bwMode="auto">
          <a:xfrm flipH="1">
            <a:off x="5651896" y="3543301"/>
            <a:ext cx="1722144" cy="1296590"/>
          </a:xfrm>
          <a:prstGeom prst="line">
            <a:avLst/>
          </a:prstGeom>
          <a:noFill/>
          <a:ln w="38100">
            <a:solidFill>
              <a:srgbClr val="FFFF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050"/>
          </a:p>
        </p:txBody>
      </p:sp>
      <p:sp>
        <p:nvSpPr>
          <p:cNvPr id="42" name="Line 18"/>
          <p:cNvSpPr>
            <a:spLocks noChangeShapeType="1"/>
          </p:cNvSpPr>
          <p:nvPr/>
        </p:nvSpPr>
        <p:spPr bwMode="auto">
          <a:xfrm flipH="1">
            <a:off x="4155282" y="3274219"/>
            <a:ext cx="3042546" cy="948928"/>
          </a:xfrm>
          <a:prstGeom prst="line">
            <a:avLst/>
          </a:prstGeom>
          <a:noFill/>
          <a:ln w="38100">
            <a:solidFill>
              <a:srgbClr val="FFFF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050"/>
          </a:p>
        </p:txBody>
      </p:sp>
      <p:sp>
        <p:nvSpPr>
          <p:cNvPr id="43" name="Line 23"/>
          <p:cNvSpPr>
            <a:spLocks noChangeShapeType="1"/>
          </p:cNvSpPr>
          <p:nvPr/>
        </p:nvSpPr>
        <p:spPr bwMode="auto">
          <a:xfrm flipH="1" flipV="1">
            <a:off x="4335066" y="4538662"/>
            <a:ext cx="1263253" cy="301229"/>
          </a:xfrm>
          <a:prstGeom prst="line">
            <a:avLst/>
          </a:prstGeom>
          <a:noFill/>
          <a:ln w="38100">
            <a:solidFill>
              <a:srgbClr val="FFFF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050"/>
          </a:p>
        </p:txBody>
      </p:sp>
      <p:sp>
        <p:nvSpPr>
          <p:cNvPr id="44" name="Line 24"/>
          <p:cNvSpPr>
            <a:spLocks noChangeShapeType="1"/>
          </p:cNvSpPr>
          <p:nvPr/>
        </p:nvSpPr>
        <p:spPr bwMode="auto">
          <a:xfrm flipH="1" flipV="1">
            <a:off x="4139804" y="4624387"/>
            <a:ext cx="1026319" cy="215504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050" dirty="0"/>
          </a:p>
        </p:txBody>
      </p:sp>
      <p:sp>
        <p:nvSpPr>
          <p:cNvPr id="45" name="Text Box 25"/>
          <p:cNvSpPr txBox="1">
            <a:spLocks noChangeArrowheads="1"/>
          </p:cNvSpPr>
          <p:nvPr/>
        </p:nvSpPr>
        <p:spPr bwMode="auto">
          <a:xfrm>
            <a:off x="4316016" y="4673204"/>
            <a:ext cx="319318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fr-FR" altLang="fr-FR" sz="1050" dirty="0">
                <a:solidFill>
                  <a:srgbClr val="FF0000"/>
                </a:solidFill>
              </a:rPr>
              <a:t>IR</a:t>
            </a:r>
          </a:p>
        </p:txBody>
      </p:sp>
      <p:sp>
        <p:nvSpPr>
          <p:cNvPr id="46" name="Ellipse 45"/>
          <p:cNvSpPr/>
          <p:nvPr/>
        </p:nvSpPr>
        <p:spPr>
          <a:xfrm>
            <a:off x="3707607" y="3219450"/>
            <a:ext cx="54769" cy="54769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050">
              <a:solidFill>
                <a:srgbClr val="FFFFFF"/>
              </a:solidFill>
            </a:endParaRPr>
          </a:p>
        </p:txBody>
      </p:sp>
      <p:sp>
        <p:nvSpPr>
          <p:cNvPr id="47" name="Ellipse 46"/>
          <p:cNvSpPr/>
          <p:nvPr/>
        </p:nvSpPr>
        <p:spPr>
          <a:xfrm>
            <a:off x="3821907" y="3333750"/>
            <a:ext cx="54769" cy="54769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050">
              <a:solidFill>
                <a:srgbClr val="FFFFFF"/>
              </a:solidFill>
            </a:endParaRPr>
          </a:p>
        </p:txBody>
      </p:sp>
      <p:sp>
        <p:nvSpPr>
          <p:cNvPr id="48" name="Ellipse 47"/>
          <p:cNvSpPr/>
          <p:nvPr/>
        </p:nvSpPr>
        <p:spPr>
          <a:xfrm>
            <a:off x="3869532" y="3436144"/>
            <a:ext cx="54769" cy="53579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050">
              <a:solidFill>
                <a:srgbClr val="FFFFFF"/>
              </a:solidFill>
            </a:endParaRPr>
          </a:p>
        </p:txBody>
      </p:sp>
      <p:sp>
        <p:nvSpPr>
          <p:cNvPr id="49" name="Ellipse 48"/>
          <p:cNvSpPr/>
          <p:nvPr/>
        </p:nvSpPr>
        <p:spPr>
          <a:xfrm>
            <a:off x="4031457" y="3381375"/>
            <a:ext cx="54769" cy="54769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050">
              <a:solidFill>
                <a:srgbClr val="FFFFFF"/>
              </a:solidFill>
            </a:endParaRPr>
          </a:p>
        </p:txBody>
      </p:sp>
      <p:sp>
        <p:nvSpPr>
          <p:cNvPr id="50" name="Ellipse 49"/>
          <p:cNvSpPr/>
          <p:nvPr/>
        </p:nvSpPr>
        <p:spPr>
          <a:xfrm>
            <a:off x="4193382" y="3436144"/>
            <a:ext cx="54769" cy="53579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050">
              <a:solidFill>
                <a:srgbClr val="FFFFFF"/>
              </a:solidFill>
            </a:endParaRPr>
          </a:p>
        </p:txBody>
      </p:sp>
      <p:sp>
        <p:nvSpPr>
          <p:cNvPr id="51" name="Ellipse 50"/>
          <p:cNvSpPr/>
          <p:nvPr/>
        </p:nvSpPr>
        <p:spPr>
          <a:xfrm>
            <a:off x="4050507" y="3562350"/>
            <a:ext cx="54769" cy="54769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050">
              <a:solidFill>
                <a:srgbClr val="FFFFFF"/>
              </a:solidFill>
            </a:endParaRPr>
          </a:p>
        </p:txBody>
      </p:sp>
      <p:sp>
        <p:nvSpPr>
          <p:cNvPr id="52" name="Ellipse 51"/>
          <p:cNvSpPr/>
          <p:nvPr/>
        </p:nvSpPr>
        <p:spPr>
          <a:xfrm>
            <a:off x="3869532" y="3274219"/>
            <a:ext cx="40481" cy="4048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050">
              <a:solidFill>
                <a:srgbClr val="FFFFFF"/>
              </a:solidFill>
            </a:endParaRPr>
          </a:p>
        </p:txBody>
      </p:sp>
      <p:sp>
        <p:nvSpPr>
          <p:cNvPr id="53" name="Ellipse 52"/>
          <p:cNvSpPr/>
          <p:nvPr/>
        </p:nvSpPr>
        <p:spPr>
          <a:xfrm>
            <a:off x="4410075" y="3489723"/>
            <a:ext cx="53579" cy="53578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050">
              <a:solidFill>
                <a:srgbClr val="FFFFFF"/>
              </a:solidFill>
            </a:endParaRPr>
          </a:p>
        </p:txBody>
      </p:sp>
      <p:sp>
        <p:nvSpPr>
          <p:cNvPr id="54" name="Ellipse 53"/>
          <p:cNvSpPr/>
          <p:nvPr/>
        </p:nvSpPr>
        <p:spPr>
          <a:xfrm>
            <a:off x="3977879" y="3327798"/>
            <a:ext cx="40481" cy="4048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050">
              <a:solidFill>
                <a:srgbClr val="FFFFFF"/>
              </a:solidFill>
            </a:endParaRPr>
          </a:p>
        </p:txBody>
      </p:sp>
      <p:sp>
        <p:nvSpPr>
          <p:cNvPr id="55" name="Ellipse 54"/>
          <p:cNvSpPr/>
          <p:nvPr/>
        </p:nvSpPr>
        <p:spPr>
          <a:xfrm>
            <a:off x="3924301" y="3598069"/>
            <a:ext cx="40481" cy="4048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050">
              <a:solidFill>
                <a:srgbClr val="FFFFFF"/>
              </a:solidFill>
            </a:endParaRPr>
          </a:p>
        </p:txBody>
      </p:sp>
      <p:sp>
        <p:nvSpPr>
          <p:cNvPr id="56" name="Ellipse 55"/>
          <p:cNvSpPr/>
          <p:nvPr/>
        </p:nvSpPr>
        <p:spPr>
          <a:xfrm>
            <a:off x="4301729" y="3598069"/>
            <a:ext cx="40481" cy="4048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050">
              <a:solidFill>
                <a:srgbClr val="FFFFFF"/>
              </a:solidFill>
            </a:endParaRPr>
          </a:p>
        </p:txBody>
      </p:sp>
      <p:sp>
        <p:nvSpPr>
          <p:cNvPr id="57" name="Ellipse 56"/>
          <p:cNvSpPr/>
          <p:nvPr/>
        </p:nvSpPr>
        <p:spPr>
          <a:xfrm>
            <a:off x="4031457" y="3706416"/>
            <a:ext cx="54769" cy="53578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050">
              <a:solidFill>
                <a:srgbClr val="FFFFFF"/>
              </a:solidFill>
            </a:endParaRPr>
          </a:p>
        </p:txBody>
      </p:sp>
      <p:sp>
        <p:nvSpPr>
          <p:cNvPr id="58" name="Ellipse 57"/>
          <p:cNvSpPr/>
          <p:nvPr/>
        </p:nvSpPr>
        <p:spPr>
          <a:xfrm>
            <a:off x="3545682" y="3489723"/>
            <a:ext cx="54769" cy="53578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050">
              <a:solidFill>
                <a:srgbClr val="FFFFFF"/>
              </a:solidFill>
            </a:endParaRPr>
          </a:p>
        </p:txBody>
      </p:sp>
      <p:sp>
        <p:nvSpPr>
          <p:cNvPr id="59" name="Ellipse 58"/>
          <p:cNvSpPr/>
          <p:nvPr/>
        </p:nvSpPr>
        <p:spPr>
          <a:xfrm>
            <a:off x="4416029" y="3712369"/>
            <a:ext cx="40481" cy="4048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050">
              <a:solidFill>
                <a:srgbClr val="FFFFFF"/>
              </a:solidFill>
            </a:endParaRPr>
          </a:p>
        </p:txBody>
      </p:sp>
      <p:sp>
        <p:nvSpPr>
          <p:cNvPr id="60" name="Ellipse 59"/>
          <p:cNvSpPr/>
          <p:nvPr/>
        </p:nvSpPr>
        <p:spPr>
          <a:xfrm>
            <a:off x="3762376" y="3436144"/>
            <a:ext cx="40481" cy="4048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050">
              <a:solidFill>
                <a:srgbClr val="FFFFFF"/>
              </a:solidFill>
            </a:endParaRPr>
          </a:p>
        </p:txBody>
      </p:sp>
      <p:sp>
        <p:nvSpPr>
          <p:cNvPr id="61" name="Ellipse 60"/>
          <p:cNvSpPr/>
          <p:nvPr/>
        </p:nvSpPr>
        <p:spPr>
          <a:xfrm>
            <a:off x="3707607" y="3598069"/>
            <a:ext cx="54769" cy="53579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050">
              <a:solidFill>
                <a:srgbClr val="FFFFFF"/>
              </a:solidFill>
            </a:endParaRPr>
          </a:p>
        </p:txBody>
      </p:sp>
      <p:sp>
        <p:nvSpPr>
          <p:cNvPr id="62" name="Ellipse 61"/>
          <p:cNvSpPr/>
          <p:nvPr/>
        </p:nvSpPr>
        <p:spPr>
          <a:xfrm>
            <a:off x="3654029" y="3327798"/>
            <a:ext cx="53578" cy="53578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050">
              <a:solidFill>
                <a:srgbClr val="FFFFFF"/>
              </a:solidFill>
            </a:endParaRPr>
          </a:p>
        </p:txBody>
      </p:sp>
      <p:sp>
        <p:nvSpPr>
          <p:cNvPr id="63" name="Ellipse 62"/>
          <p:cNvSpPr/>
          <p:nvPr/>
        </p:nvSpPr>
        <p:spPr>
          <a:xfrm>
            <a:off x="4038601" y="3712369"/>
            <a:ext cx="40481" cy="4048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050">
              <a:solidFill>
                <a:srgbClr val="FFFFFF"/>
              </a:solidFill>
            </a:endParaRPr>
          </a:p>
        </p:txBody>
      </p:sp>
      <p:sp>
        <p:nvSpPr>
          <p:cNvPr id="64" name="Ellipse 63"/>
          <p:cNvSpPr/>
          <p:nvPr/>
        </p:nvSpPr>
        <p:spPr>
          <a:xfrm>
            <a:off x="4139804" y="3327798"/>
            <a:ext cx="40481" cy="4048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050">
              <a:solidFill>
                <a:srgbClr val="FFFFFF"/>
              </a:solidFill>
            </a:endParaRPr>
          </a:p>
        </p:txBody>
      </p:sp>
      <p:sp>
        <p:nvSpPr>
          <p:cNvPr id="65" name="Line 18"/>
          <p:cNvSpPr>
            <a:spLocks noChangeShapeType="1"/>
          </p:cNvSpPr>
          <p:nvPr/>
        </p:nvSpPr>
        <p:spPr bwMode="auto">
          <a:xfrm flipH="1">
            <a:off x="4301728" y="3088482"/>
            <a:ext cx="2816327" cy="292893"/>
          </a:xfrm>
          <a:prstGeom prst="line">
            <a:avLst/>
          </a:prstGeom>
          <a:noFill/>
          <a:ln w="38100">
            <a:solidFill>
              <a:srgbClr val="FFFF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050"/>
          </a:p>
        </p:txBody>
      </p:sp>
      <p:sp>
        <p:nvSpPr>
          <p:cNvPr id="66" name="Line 18"/>
          <p:cNvSpPr>
            <a:spLocks noChangeShapeType="1"/>
          </p:cNvSpPr>
          <p:nvPr/>
        </p:nvSpPr>
        <p:spPr bwMode="auto">
          <a:xfrm flipH="1">
            <a:off x="3707606" y="3706416"/>
            <a:ext cx="161925" cy="323850"/>
          </a:xfrm>
          <a:prstGeom prst="line">
            <a:avLst/>
          </a:prstGeom>
          <a:noFill/>
          <a:ln w="38100">
            <a:solidFill>
              <a:srgbClr val="FFFF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050"/>
          </a:p>
        </p:txBody>
      </p:sp>
      <p:sp>
        <p:nvSpPr>
          <p:cNvPr id="68" name="Shape 107"/>
          <p:cNvSpPr txBox="1"/>
          <p:nvPr/>
        </p:nvSpPr>
        <p:spPr>
          <a:xfrm>
            <a:off x="183327" y="713875"/>
            <a:ext cx="3524279" cy="23906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fr-FR" b="1" dirty="0" smtClean="0"/>
              <a:t>Calculation </a:t>
            </a:r>
            <a:r>
              <a:rPr lang="en-US" altLang="fr-FR" b="1" dirty="0"/>
              <a:t>of the incident solar flux on any given </a:t>
            </a:r>
            <a:r>
              <a:rPr lang="en-US" altLang="fr-FR" b="1" dirty="0" smtClean="0"/>
              <a:t>slope </a:t>
            </a:r>
            <a:r>
              <a:rPr lang="en-US" altLang="fr-FR" dirty="0" smtClean="0"/>
              <a:t>:</a:t>
            </a:r>
            <a:endParaRPr lang="en-US" altLang="fr-FR" dirty="0"/>
          </a:p>
          <a:p>
            <a:pPr marL="285750" lvl="1" indent="-285750" eaLnBrk="1" fontAlgn="base" hangingPunct="1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r>
              <a:rPr lang="en-US" altLang="fr-FR" dirty="0"/>
              <a:t> Direct flux (non-scattered)</a:t>
            </a:r>
          </a:p>
          <a:p>
            <a:pPr marL="285750" lvl="1" indent="-285750" eaLnBrk="1" fontAlgn="base" hangingPunct="1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r>
              <a:rPr lang="en-US" altLang="fr-FR" dirty="0"/>
              <a:t> Flux scattered by dust</a:t>
            </a:r>
          </a:p>
          <a:p>
            <a:pPr marL="285750" lvl="1" indent="-285750" eaLnBrk="1" fontAlgn="base" hangingPunct="1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r>
              <a:rPr lang="en-US" altLang="fr-FR" dirty="0"/>
              <a:t> Flux reflected on “nearby” flat surface</a:t>
            </a:r>
          </a:p>
          <a:p>
            <a:pPr marL="285750" indent="-285750" eaLnBrk="1" fontAlgn="base" hangingPunct="1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r>
              <a:rPr lang="en-US" altLang="fr-FR" dirty="0"/>
              <a:t> Contribution of the thermal infrared fluxes from “nearby” flat surface (assuming same Temperature than on slope</a:t>
            </a:r>
            <a:r>
              <a:rPr lang="en-US" altLang="fr-FR" dirty="0" smtClean="0"/>
              <a:t>)</a:t>
            </a:r>
            <a:endParaRPr lang="en-US" altLang="fr-FR" dirty="0"/>
          </a:p>
        </p:txBody>
      </p:sp>
      <p:sp>
        <p:nvSpPr>
          <p:cNvPr id="67" name="Line 24"/>
          <p:cNvSpPr>
            <a:spLocks noChangeShapeType="1"/>
          </p:cNvSpPr>
          <p:nvPr/>
        </p:nvSpPr>
        <p:spPr bwMode="auto">
          <a:xfrm flipH="1">
            <a:off x="3136704" y="2793205"/>
            <a:ext cx="457596" cy="622697"/>
          </a:xfrm>
          <a:prstGeom prst="line">
            <a:avLst/>
          </a:prstGeom>
          <a:noFill/>
          <a:ln w="635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200" dirty="0"/>
          </a:p>
        </p:txBody>
      </p:sp>
      <p:sp>
        <p:nvSpPr>
          <p:cNvPr id="69" name="Text Box 25"/>
          <p:cNvSpPr txBox="1">
            <a:spLocks noChangeArrowheads="1"/>
          </p:cNvSpPr>
          <p:nvPr/>
        </p:nvSpPr>
        <p:spPr bwMode="auto">
          <a:xfrm>
            <a:off x="3594300" y="2815267"/>
            <a:ext cx="319318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fr-FR" altLang="fr-FR" sz="1050">
                <a:solidFill>
                  <a:srgbClr val="FF0000"/>
                </a:solidFill>
              </a:rPr>
              <a:t>IR</a:t>
            </a:r>
          </a:p>
        </p:txBody>
      </p:sp>
    </p:spTree>
    <p:extLst>
      <p:ext uri="{BB962C8B-B14F-4D97-AF65-F5344CB8AC3E}">
        <p14:creationId xmlns:p14="http://schemas.microsoft.com/office/powerpoint/2010/main" val="1961094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41242">
            <a:off x="1353199" y="2158682"/>
            <a:ext cx="7207812" cy="950071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6" name="Shape 107"/>
          <p:cNvSpPr txBox="1"/>
          <p:nvPr/>
        </p:nvSpPr>
        <p:spPr>
          <a:xfrm>
            <a:off x="1006182" y="794163"/>
            <a:ext cx="4862990" cy="1106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 dirty="0"/>
              <a:t>At </a:t>
            </a:r>
            <a:r>
              <a:rPr lang="fr" sz="1800" dirty="0" err="1"/>
              <a:t>low</a:t>
            </a:r>
            <a:r>
              <a:rPr lang="fr" sz="1800" dirty="0"/>
              <a:t> </a:t>
            </a:r>
            <a:r>
              <a:rPr lang="fr" sz="1800" dirty="0" err="1"/>
              <a:t>obliquity</a:t>
            </a:r>
            <a:r>
              <a:rPr lang="fr" sz="1800" dirty="0"/>
              <a:t>, </a:t>
            </a:r>
            <a:r>
              <a:rPr lang="fr" sz="1800" dirty="0" err="1"/>
              <a:t>very</a:t>
            </a:r>
            <a:r>
              <a:rPr lang="fr" sz="1800" dirty="0"/>
              <a:t> </a:t>
            </a:r>
            <a:r>
              <a:rPr lang="fr" sz="1800" dirty="0" err="1"/>
              <a:t>thin</a:t>
            </a:r>
            <a:r>
              <a:rPr lang="fr" sz="1800" dirty="0"/>
              <a:t> Ar-N</a:t>
            </a:r>
            <a:r>
              <a:rPr lang="fr" sz="1800" baseline="-25000" dirty="0">
                <a:solidFill>
                  <a:schemeClr val="dk1"/>
                </a:solidFill>
              </a:rPr>
              <a:t>2</a:t>
            </a:r>
            <a:r>
              <a:rPr lang="fr" sz="1800" dirty="0"/>
              <a:t> </a:t>
            </a:r>
            <a:r>
              <a:rPr lang="fr" sz="1800" dirty="0" err="1"/>
              <a:t>atmosphere</a:t>
            </a:r>
            <a:r>
              <a:rPr lang="fr" sz="1800" dirty="0"/>
              <a:t>. </a:t>
            </a:r>
            <a:r>
              <a:rPr lang="fr" sz="1800" dirty="0" err="1"/>
              <a:t>Almost</a:t>
            </a:r>
            <a:r>
              <a:rPr lang="fr" sz="1800" dirty="0"/>
              <a:t> all </a:t>
            </a:r>
            <a:r>
              <a:rPr lang="fr" sz="1800" dirty="0" err="1"/>
              <a:t>atmospheric</a:t>
            </a:r>
            <a:r>
              <a:rPr lang="fr" sz="1800" dirty="0"/>
              <a:t> </a:t>
            </a:r>
            <a:r>
              <a:rPr lang="fr" sz="1800" dirty="0">
                <a:solidFill>
                  <a:schemeClr val="dk1"/>
                </a:solidFill>
              </a:rPr>
              <a:t>CO</a:t>
            </a:r>
            <a:r>
              <a:rPr lang="fr" sz="1800" baseline="-25000" dirty="0">
                <a:solidFill>
                  <a:schemeClr val="dk1"/>
                </a:solidFill>
              </a:rPr>
              <a:t>2</a:t>
            </a:r>
            <a:r>
              <a:rPr lang="fr" sz="1800" dirty="0"/>
              <a:t> has </a:t>
            </a:r>
            <a:r>
              <a:rPr lang="fr" sz="1800" dirty="0" err="1" smtClean="0"/>
              <a:t>condensed</a:t>
            </a:r>
            <a:endParaRPr sz="1800" dirty="0"/>
          </a:p>
        </p:txBody>
      </p:sp>
      <p:sp>
        <p:nvSpPr>
          <p:cNvPr id="7" name="Shape 103"/>
          <p:cNvSpPr txBox="1">
            <a:spLocks noGrp="1"/>
          </p:cNvSpPr>
          <p:nvPr>
            <p:ph type="title"/>
          </p:nvPr>
        </p:nvSpPr>
        <p:spPr>
          <a:xfrm>
            <a:off x="488500" y="-46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Motivations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On </a:t>
            </a:r>
            <a:r>
              <a:rPr lang="fr-FR" dirty="0" err="1" smtClean="0"/>
              <a:t>slopes</a:t>
            </a:r>
            <a:r>
              <a:rPr lang="fr-FR" dirty="0" smtClean="0"/>
              <a:t> CO2 glaciers </a:t>
            </a:r>
            <a:r>
              <a:rPr lang="fr-FR" dirty="0" err="1" smtClean="0"/>
              <a:t>flows</a:t>
            </a:r>
            <a:r>
              <a:rPr lang="fr-FR" dirty="0" smtClean="0"/>
              <a:t> and </a:t>
            </a:r>
            <a:r>
              <a:rPr lang="fr-FR" dirty="0" err="1" smtClean="0"/>
              <a:t>remains</a:t>
            </a:r>
            <a:r>
              <a:rPr lang="fr-FR" dirty="0" smtClean="0"/>
              <a:t> </a:t>
            </a:r>
            <a:r>
              <a:rPr lang="fr-FR" dirty="0" err="1" smtClean="0"/>
              <a:t>thin</a:t>
            </a:r>
            <a:endParaRPr lang="fr-FR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6"/>
          <a:stretch/>
        </p:blipFill>
        <p:spPr bwMode="auto">
          <a:xfrm>
            <a:off x="1361795" y="927848"/>
            <a:ext cx="5657569" cy="3590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ZoneTexte 3"/>
          <p:cNvSpPr txBox="1"/>
          <p:nvPr/>
        </p:nvSpPr>
        <p:spPr>
          <a:xfrm>
            <a:off x="1062323" y="578225"/>
            <a:ext cx="67425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smtClean="0">
                <a:solidFill>
                  <a:srgbClr val="0432FF"/>
                </a:solidFill>
              </a:rPr>
              <a:t>CO2 </a:t>
            </a:r>
            <a:r>
              <a:rPr lang="fr-FR" sz="1600" b="1" dirty="0" err="1" smtClean="0">
                <a:solidFill>
                  <a:srgbClr val="0432FF"/>
                </a:solidFill>
              </a:rPr>
              <a:t>ice</a:t>
            </a:r>
            <a:r>
              <a:rPr lang="fr-FR" sz="1600" b="1" dirty="0" smtClean="0">
                <a:solidFill>
                  <a:srgbClr val="0432FF"/>
                </a:solidFill>
              </a:rPr>
              <a:t> glacier profiles </a:t>
            </a:r>
            <a:r>
              <a:rPr lang="fr-FR" sz="1600" b="1" dirty="0" err="1" smtClean="0">
                <a:solidFill>
                  <a:srgbClr val="0432FF"/>
                </a:solidFill>
              </a:rPr>
              <a:t>modeled</a:t>
            </a:r>
            <a:r>
              <a:rPr lang="fr-FR" sz="1600" b="1" dirty="0" smtClean="0">
                <a:solidFill>
                  <a:srgbClr val="0432FF"/>
                </a:solidFill>
              </a:rPr>
              <a:t> by </a:t>
            </a:r>
            <a:r>
              <a:rPr lang="fr-FR" sz="1600" b="1" i="1" dirty="0" err="1" smtClean="0">
                <a:solidFill>
                  <a:srgbClr val="0432FF"/>
                </a:solidFill>
              </a:rPr>
              <a:t>Fastook</a:t>
            </a:r>
            <a:r>
              <a:rPr lang="fr-FR" sz="1600" b="1" i="1" dirty="0" smtClean="0">
                <a:solidFill>
                  <a:srgbClr val="0432FF"/>
                </a:solidFill>
              </a:rPr>
              <a:t> and Head (LPSC 2018)</a:t>
            </a:r>
            <a:endParaRPr lang="fr-FR" sz="1600" b="1" i="1" dirty="0">
              <a:solidFill>
                <a:srgbClr val="0432FF"/>
              </a:solidFill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40351" y="4518416"/>
            <a:ext cx="90284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charset="2"/>
              <a:buChar char="Ø"/>
            </a:pPr>
            <a:r>
              <a:rPr lang="fr-FR" sz="1600" b="1" dirty="0" smtClean="0">
                <a:solidFill>
                  <a:srgbClr val="FF0000"/>
                </a:solidFill>
              </a:rPr>
              <a:t>  </a:t>
            </a:r>
            <a:r>
              <a:rPr lang="fr-FR" sz="1600" b="1" dirty="0" err="1" smtClean="0">
                <a:solidFill>
                  <a:srgbClr val="FF0000"/>
                </a:solidFill>
              </a:rPr>
              <a:t>We</a:t>
            </a:r>
            <a:r>
              <a:rPr lang="fr-FR" sz="1600" b="1" dirty="0" smtClean="0">
                <a:solidFill>
                  <a:srgbClr val="FF0000"/>
                </a:solidFill>
              </a:rPr>
              <a:t> </a:t>
            </a:r>
            <a:r>
              <a:rPr lang="fr-FR" sz="1600" b="1" dirty="0" err="1" smtClean="0">
                <a:solidFill>
                  <a:srgbClr val="FF0000"/>
                </a:solidFill>
              </a:rPr>
              <a:t>limit</a:t>
            </a:r>
            <a:r>
              <a:rPr lang="fr-FR" sz="1600" b="1" dirty="0" smtClean="0">
                <a:solidFill>
                  <a:srgbClr val="FF0000"/>
                </a:solidFill>
              </a:rPr>
              <a:t> CO2 glacier </a:t>
            </a:r>
            <a:r>
              <a:rPr lang="fr-FR" sz="1600" b="1" dirty="0" err="1" smtClean="0">
                <a:solidFill>
                  <a:srgbClr val="FF0000"/>
                </a:solidFill>
              </a:rPr>
              <a:t>thickness</a:t>
            </a:r>
            <a:r>
              <a:rPr lang="fr-FR" sz="1600" b="1" dirty="0" smtClean="0">
                <a:solidFill>
                  <a:srgbClr val="FF0000"/>
                </a:solidFill>
              </a:rPr>
              <a:t> to 10 m =&gt; Extra </a:t>
            </a:r>
            <a:r>
              <a:rPr lang="fr-FR" sz="1600" b="1" dirty="0" err="1" smtClean="0">
                <a:solidFill>
                  <a:srgbClr val="FF0000"/>
                </a:solidFill>
              </a:rPr>
              <a:t>ice</a:t>
            </a:r>
            <a:r>
              <a:rPr lang="fr-FR" sz="1600" b="1" dirty="0" smtClean="0">
                <a:solidFill>
                  <a:srgbClr val="FF0000"/>
                </a:solidFill>
              </a:rPr>
              <a:t> </a:t>
            </a:r>
            <a:r>
              <a:rPr lang="fr-FR" sz="1600" b="1" dirty="0" err="1" smtClean="0">
                <a:solidFill>
                  <a:srgbClr val="FF0000"/>
                </a:solidFill>
              </a:rPr>
              <a:t>moved</a:t>
            </a:r>
            <a:r>
              <a:rPr lang="fr-FR" sz="1600" b="1" dirty="0" smtClean="0">
                <a:solidFill>
                  <a:srgbClr val="FF0000"/>
                </a:solidFill>
              </a:rPr>
              <a:t> to </a:t>
            </a:r>
            <a:r>
              <a:rPr lang="fr-FR" sz="1600" b="1" dirty="0" err="1" smtClean="0">
                <a:solidFill>
                  <a:srgbClr val="FF0000"/>
                </a:solidFill>
              </a:rPr>
              <a:t>nearby</a:t>
            </a:r>
            <a:r>
              <a:rPr lang="fr-FR" sz="1600" b="1" dirty="0" smtClean="0">
                <a:solidFill>
                  <a:srgbClr val="FF0000"/>
                </a:solidFill>
              </a:rPr>
              <a:t> </a:t>
            </a:r>
            <a:r>
              <a:rPr lang="fr-FR" sz="1600" b="1" dirty="0" err="1" smtClean="0">
                <a:solidFill>
                  <a:srgbClr val="FF0000"/>
                </a:solidFill>
              </a:rPr>
              <a:t>less</a:t>
            </a:r>
            <a:r>
              <a:rPr lang="fr-FR" sz="1600" b="1" dirty="0" smtClean="0">
                <a:solidFill>
                  <a:srgbClr val="FF0000"/>
                </a:solidFill>
              </a:rPr>
              <a:t> incline </a:t>
            </a:r>
            <a:r>
              <a:rPr lang="fr-FR" sz="1600" b="1" dirty="0" err="1" smtClean="0">
                <a:solidFill>
                  <a:srgbClr val="FF0000"/>
                </a:solidFill>
              </a:rPr>
              <a:t>slope</a:t>
            </a:r>
            <a:endParaRPr lang="fr-FR" sz="1600" b="1" dirty="0" smtClean="0">
              <a:solidFill>
                <a:srgbClr val="FF0000"/>
              </a:solidFill>
            </a:endParaRPr>
          </a:p>
          <a:p>
            <a:endParaRPr lang="fr-FR" sz="1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0388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 txBox="1"/>
          <p:nvPr/>
        </p:nvSpPr>
        <p:spPr>
          <a:xfrm>
            <a:off x="4070550" y="3999350"/>
            <a:ext cx="4275600" cy="6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 u="sng"/>
              <a:t>Mean solar insolation in function of the projection of the orientation on the South-North axis, for different slope inclinations (LMD1D)</a:t>
            </a:r>
            <a:endParaRPr sz="1200" u="sng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/>
              <a:t>Latitude : 30°N</a:t>
            </a:r>
            <a:endParaRPr sz="120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/>
              <a:t>LS(t=0) = 0°</a:t>
            </a:r>
            <a:endParaRPr sz="1200"/>
          </a:p>
        </p:txBody>
      </p:sp>
      <p:grpSp>
        <p:nvGrpSpPr>
          <p:cNvPr id="197" name="Shape 197"/>
          <p:cNvGrpSpPr/>
          <p:nvPr/>
        </p:nvGrpSpPr>
        <p:grpSpPr>
          <a:xfrm>
            <a:off x="355600" y="1670837"/>
            <a:ext cx="2400300" cy="1552575"/>
            <a:chOff x="488500" y="2048775"/>
            <a:chExt cx="2400300" cy="1552575"/>
          </a:xfrm>
        </p:grpSpPr>
        <p:pic>
          <p:nvPicPr>
            <p:cNvPr id="198" name="Shape 19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88500" y="2048775"/>
              <a:ext cx="2400300" cy="1552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9" name="Shape 199"/>
            <p:cNvSpPr/>
            <p:nvPr/>
          </p:nvSpPr>
          <p:spPr>
            <a:xfrm>
              <a:off x="1402775" y="3411700"/>
              <a:ext cx="753300" cy="1212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00" name="Shape 200"/>
          <p:cNvPicPr preferRelativeResize="0"/>
          <p:nvPr/>
        </p:nvPicPr>
        <p:blipFill rotWithShape="1">
          <a:blip r:embed="rId4">
            <a:alphaModFix/>
          </a:blip>
          <a:srcRect l="12939" t="11885" r="4058" b="4411"/>
          <a:stretch/>
        </p:blipFill>
        <p:spPr>
          <a:xfrm>
            <a:off x="3438475" y="305950"/>
            <a:ext cx="5216724" cy="3769599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Shape 201"/>
          <p:cNvSpPr/>
          <p:nvPr/>
        </p:nvSpPr>
        <p:spPr>
          <a:xfrm>
            <a:off x="5233575" y="381350"/>
            <a:ext cx="1929900" cy="2190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Shape 202"/>
          <p:cNvSpPr txBox="1"/>
          <p:nvPr/>
        </p:nvSpPr>
        <p:spPr>
          <a:xfrm>
            <a:off x="8374263" y="1806325"/>
            <a:ext cx="488700" cy="3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0000FF"/>
                </a:solidFill>
              </a:rPr>
              <a:t>0°</a:t>
            </a:r>
            <a:endParaRPr>
              <a:solidFill>
                <a:srgbClr val="0000FF"/>
              </a:solidFill>
            </a:endParaRPr>
          </a:p>
        </p:txBody>
      </p:sp>
      <p:sp>
        <p:nvSpPr>
          <p:cNvPr id="203" name="Shape 203"/>
          <p:cNvSpPr txBox="1"/>
          <p:nvPr/>
        </p:nvSpPr>
        <p:spPr>
          <a:xfrm>
            <a:off x="8374263" y="2126725"/>
            <a:ext cx="488700" cy="3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38761D"/>
                </a:solidFill>
              </a:rPr>
              <a:t>4°</a:t>
            </a:r>
            <a:endParaRPr>
              <a:solidFill>
                <a:srgbClr val="38761D"/>
              </a:solidFill>
            </a:endParaRPr>
          </a:p>
        </p:txBody>
      </p:sp>
      <p:sp>
        <p:nvSpPr>
          <p:cNvPr id="204" name="Shape 204"/>
          <p:cNvSpPr txBox="1"/>
          <p:nvPr/>
        </p:nvSpPr>
        <p:spPr>
          <a:xfrm>
            <a:off x="8374263" y="2503338"/>
            <a:ext cx="488700" cy="3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0000"/>
                </a:solidFill>
              </a:rPr>
              <a:t>8°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205" name="Shape 205"/>
          <p:cNvSpPr txBox="1"/>
          <p:nvPr/>
        </p:nvSpPr>
        <p:spPr>
          <a:xfrm>
            <a:off x="8374263" y="2851863"/>
            <a:ext cx="488700" cy="3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accent5"/>
                </a:solidFill>
              </a:rPr>
              <a:t>12°</a:t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206" name="Shape 206"/>
          <p:cNvSpPr txBox="1"/>
          <p:nvPr/>
        </p:nvSpPr>
        <p:spPr>
          <a:xfrm>
            <a:off x="8374263" y="3177325"/>
            <a:ext cx="488700" cy="3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9900FF"/>
                </a:solidFill>
              </a:rPr>
              <a:t>16°</a:t>
            </a:r>
            <a:endParaRPr>
              <a:solidFill>
                <a:srgbClr val="9900FF"/>
              </a:solidFill>
            </a:endParaRPr>
          </a:p>
        </p:txBody>
      </p:sp>
      <p:sp>
        <p:nvSpPr>
          <p:cNvPr id="207" name="Shape 207"/>
          <p:cNvSpPr txBox="1"/>
          <p:nvPr/>
        </p:nvSpPr>
        <p:spPr>
          <a:xfrm>
            <a:off x="8374263" y="3577025"/>
            <a:ext cx="488700" cy="3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BF9000"/>
                </a:solidFill>
              </a:rPr>
              <a:t>20°</a:t>
            </a:r>
            <a:endParaRPr>
              <a:solidFill>
                <a:srgbClr val="BF9000"/>
              </a:solidFill>
            </a:endParaRPr>
          </a:p>
        </p:txBody>
      </p:sp>
      <p:sp>
        <p:nvSpPr>
          <p:cNvPr id="209" name="Shape 209"/>
          <p:cNvSpPr txBox="1">
            <a:spLocks noGrp="1"/>
          </p:cNvSpPr>
          <p:nvPr>
            <p:ph type="title"/>
          </p:nvPr>
        </p:nvSpPr>
        <p:spPr>
          <a:xfrm>
            <a:off x="488500" y="-46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fr-FR" dirty="0"/>
              <a:t>Rough Mars </a:t>
            </a:r>
            <a:r>
              <a:rPr lang="fr-FR" dirty="0" err="1"/>
              <a:t>experiment</a:t>
            </a:r>
            <a:endParaRPr dirty="0"/>
          </a:p>
        </p:txBody>
      </p:sp>
      <p:sp>
        <p:nvSpPr>
          <p:cNvPr id="210" name="Shape 210"/>
          <p:cNvSpPr txBox="1"/>
          <p:nvPr/>
        </p:nvSpPr>
        <p:spPr>
          <a:xfrm>
            <a:off x="488500" y="968025"/>
            <a:ext cx="2267400" cy="92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/>
              <a:t>Inclination : 𝚹</a:t>
            </a:r>
            <a:endParaRPr dirty="0"/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 smtClean="0"/>
              <a:t>Orientation </a:t>
            </a:r>
            <a:r>
              <a:rPr lang="fr" dirty="0"/>
              <a:t>: </a:t>
            </a:r>
            <a:r>
              <a:rPr lang="fr" dirty="0" err="1"/>
              <a:t>ɸ</a:t>
            </a:r>
            <a:endParaRPr dirty="0"/>
          </a:p>
        </p:txBody>
      </p:sp>
      <p:sp>
        <p:nvSpPr>
          <p:cNvPr id="17" name="Shape 210"/>
          <p:cNvSpPr txBox="1"/>
          <p:nvPr/>
        </p:nvSpPr>
        <p:spPr>
          <a:xfrm>
            <a:off x="488500" y="3624711"/>
            <a:ext cx="2469862" cy="9016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b="1" i="1" dirty="0" smtClean="0"/>
              <a:t>𝚹</a:t>
            </a:r>
            <a:r>
              <a:rPr lang="fr-FR" b="1" i="1" dirty="0" smtClean="0"/>
              <a:t> cos(</a:t>
            </a:r>
            <a:r>
              <a:rPr lang="fr" b="1" i="1" dirty="0" err="1" smtClean="0"/>
              <a:t>ɸ</a:t>
            </a:r>
            <a:r>
              <a:rPr lang="fr-FR" b="1" i="1" dirty="0" smtClean="0"/>
              <a:t>) </a:t>
            </a:r>
            <a:r>
              <a:rPr lang="fr-FR" b="1" dirty="0" err="1" smtClean="0"/>
              <a:t>seems</a:t>
            </a:r>
            <a:r>
              <a:rPr lang="fr-FR" b="1" dirty="0" smtClean="0"/>
              <a:t> to </a:t>
            </a:r>
            <a:r>
              <a:rPr lang="fr-FR" b="1" dirty="0" err="1" smtClean="0"/>
              <a:t>be</a:t>
            </a:r>
            <a:r>
              <a:rPr lang="fr-FR" b="1" dirty="0" smtClean="0"/>
              <a:t> a good criterium to compare insolation on </a:t>
            </a:r>
            <a:r>
              <a:rPr lang="fr-FR" b="1" dirty="0" err="1" smtClean="0"/>
              <a:t>slopes</a:t>
            </a:r>
            <a:endParaRPr b="1" dirty="0"/>
          </a:p>
        </p:txBody>
      </p:sp>
    </p:spTree>
    <p:extLst>
      <p:ext uri="{BB962C8B-B14F-4D97-AF65-F5344CB8AC3E}">
        <p14:creationId xmlns:p14="http://schemas.microsoft.com/office/powerpoint/2010/main" val="12609282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 txBox="1">
            <a:spLocks noGrp="1"/>
          </p:cNvSpPr>
          <p:nvPr>
            <p:ph type="title"/>
          </p:nvPr>
        </p:nvSpPr>
        <p:spPr>
          <a:xfrm>
            <a:off x="488500" y="-46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fr-FR" dirty="0"/>
              <a:t>Rough Mars </a:t>
            </a:r>
            <a:r>
              <a:rPr lang="fr-FR" dirty="0" err="1"/>
              <a:t>experiment</a:t>
            </a:r>
            <a:endParaRPr dirty="0"/>
          </a:p>
        </p:txBody>
      </p:sp>
      <p:pic>
        <p:nvPicPr>
          <p:cNvPr id="243" name="Shape 2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5525" y="568025"/>
            <a:ext cx="5832935" cy="378272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226"/>
          <p:cNvSpPr txBox="1"/>
          <p:nvPr/>
        </p:nvSpPr>
        <p:spPr>
          <a:xfrm>
            <a:off x="2423620" y="4537199"/>
            <a:ext cx="4296750" cy="401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fr-FR" sz="1200" i="1" u="sng" dirty="0" smtClean="0"/>
              <a:t>Distribution of </a:t>
            </a:r>
            <a:r>
              <a:rPr lang="fr-FR" sz="1200" i="1" u="sng" dirty="0" err="1" smtClean="0"/>
              <a:t>slopes</a:t>
            </a:r>
            <a:r>
              <a:rPr lang="fr-FR" sz="1200" i="1" u="sng" dirty="0" smtClean="0"/>
              <a:t> (percent) for  3° &lt; </a:t>
            </a:r>
            <a:r>
              <a:rPr lang="fr" sz="1200" i="1" u="sng" dirty="0" smtClean="0"/>
              <a:t>𝚹</a:t>
            </a:r>
            <a:r>
              <a:rPr lang="fr-FR" sz="1200" i="1" u="sng" dirty="0" smtClean="0"/>
              <a:t> </a:t>
            </a:r>
            <a:r>
              <a:rPr lang="fr-FR" sz="1200" i="1" u="sng" dirty="0"/>
              <a:t>cos(</a:t>
            </a:r>
            <a:r>
              <a:rPr lang="fr" sz="1200" i="1" u="sng" dirty="0" err="1"/>
              <a:t>ɸ</a:t>
            </a:r>
            <a:r>
              <a:rPr lang="fr-FR" sz="1200" i="1" u="sng" dirty="0" smtClean="0"/>
              <a:t>) &lt; 9°</a:t>
            </a:r>
            <a:endParaRPr sz="1200" i="1" u="sng" dirty="0"/>
          </a:p>
        </p:txBody>
      </p:sp>
    </p:spTree>
    <p:extLst>
      <p:ext uri="{BB962C8B-B14F-4D97-AF65-F5344CB8AC3E}">
        <p14:creationId xmlns:p14="http://schemas.microsoft.com/office/powerpoint/2010/main" val="296297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 txBox="1">
            <a:spLocks noGrp="1"/>
          </p:cNvSpPr>
          <p:nvPr>
            <p:ph type="title"/>
          </p:nvPr>
        </p:nvSpPr>
        <p:spPr>
          <a:xfrm>
            <a:off x="488500" y="-46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fr-FR" dirty="0"/>
              <a:t>Rough Mars </a:t>
            </a:r>
            <a:r>
              <a:rPr lang="fr-FR" dirty="0" err="1"/>
              <a:t>experiment</a:t>
            </a:r>
            <a:endParaRPr dirty="0"/>
          </a:p>
        </p:txBody>
      </p:sp>
      <p:pic>
        <p:nvPicPr>
          <p:cNvPr id="235" name="Shape 2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5525" y="568025"/>
            <a:ext cx="5832941" cy="378272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226"/>
          <p:cNvSpPr txBox="1"/>
          <p:nvPr/>
        </p:nvSpPr>
        <p:spPr>
          <a:xfrm>
            <a:off x="2423620" y="4537199"/>
            <a:ext cx="4296750" cy="401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fr-FR" sz="1200" i="1" u="sng" dirty="0" smtClean="0"/>
              <a:t>Distribution of </a:t>
            </a:r>
            <a:r>
              <a:rPr lang="fr-FR" sz="1200" i="1" u="sng" dirty="0" err="1" smtClean="0"/>
              <a:t>slopes</a:t>
            </a:r>
            <a:r>
              <a:rPr lang="fr-FR" sz="1200" i="1" u="sng" dirty="0" smtClean="0"/>
              <a:t> (percent) for  9° &lt; </a:t>
            </a:r>
            <a:r>
              <a:rPr lang="fr" sz="1200" i="1" u="sng" dirty="0" smtClean="0"/>
              <a:t>𝚹</a:t>
            </a:r>
            <a:r>
              <a:rPr lang="fr-FR" sz="1200" i="1" u="sng" dirty="0" smtClean="0"/>
              <a:t> </a:t>
            </a:r>
            <a:r>
              <a:rPr lang="fr-FR" sz="1200" i="1" u="sng" dirty="0"/>
              <a:t>cos(</a:t>
            </a:r>
            <a:r>
              <a:rPr lang="fr" sz="1200" i="1" u="sng" dirty="0" err="1"/>
              <a:t>ɸ</a:t>
            </a:r>
            <a:r>
              <a:rPr lang="fr-FR" sz="1200" i="1" u="sng" dirty="0" smtClean="0"/>
              <a:t>) &lt; 20°</a:t>
            </a:r>
            <a:endParaRPr sz="1200" i="1" u="sng" dirty="0"/>
          </a:p>
        </p:txBody>
      </p:sp>
    </p:spTree>
    <p:extLst>
      <p:ext uri="{BB962C8B-B14F-4D97-AF65-F5344CB8AC3E}">
        <p14:creationId xmlns:p14="http://schemas.microsoft.com/office/powerpoint/2010/main" val="16746056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 txBox="1">
            <a:spLocks noGrp="1"/>
          </p:cNvSpPr>
          <p:nvPr>
            <p:ph type="title"/>
          </p:nvPr>
        </p:nvSpPr>
        <p:spPr>
          <a:xfrm>
            <a:off x="488500" y="-46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fr-FR" dirty="0"/>
              <a:t>Rough Mars </a:t>
            </a:r>
            <a:r>
              <a:rPr lang="fr-FR" dirty="0" err="1"/>
              <a:t>experiment</a:t>
            </a:r>
            <a:endParaRPr dirty="0"/>
          </a:p>
        </p:txBody>
      </p:sp>
      <p:sp>
        <p:nvSpPr>
          <p:cNvPr id="226" name="Shape 226"/>
          <p:cNvSpPr txBox="1"/>
          <p:nvPr/>
        </p:nvSpPr>
        <p:spPr>
          <a:xfrm>
            <a:off x="2423620" y="4537199"/>
            <a:ext cx="4296750" cy="401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fr-FR" sz="1200" i="1" u="sng" dirty="0" smtClean="0"/>
              <a:t>Distribution of </a:t>
            </a:r>
            <a:r>
              <a:rPr lang="fr-FR" sz="1200" i="1" u="sng" dirty="0" err="1" smtClean="0"/>
              <a:t>slopes</a:t>
            </a:r>
            <a:r>
              <a:rPr lang="fr-FR" sz="1200" i="1" u="sng" dirty="0" smtClean="0"/>
              <a:t> (</a:t>
            </a:r>
            <a:r>
              <a:rPr lang="fr-FR" sz="1200" i="1" u="sng" dirty="0" err="1" smtClean="0"/>
              <a:t>perthousand</a:t>
            </a:r>
            <a:r>
              <a:rPr lang="fr-FR" sz="1200" i="1" u="sng" dirty="0" smtClean="0"/>
              <a:t>) for  20° &lt; </a:t>
            </a:r>
            <a:r>
              <a:rPr lang="fr" sz="1200" i="1" u="sng" dirty="0" smtClean="0"/>
              <a:t>𝚹</a:t>
            </a:r>
            <a:r>
              <a:rPr lang="fr-FR" sz="1200" i="1" u="sng" dirty="0" smtClean="0"/>
              <a:t> </a:t>
            </a:r>
            <a:r>
              <a:rPr lang="fr-FR" sz="1200" i="1" u="sng" dirty="0"/>
              <a:t>cos(</a:t>
            </a:r>
            <a:r>
              <a:rPr lang="fr" sz="1200" i="1" u="sng" dirty="0" err="1"/>
              <a:t>ɸ</a:t>
            </a:r>
            <a:r>
              <a:rPr lang="fr-FR" sz="1200" i="1" u="sng" dirty="0" smtClean="0"/>
              <a:t>) &lt; 43°</a:t>
            </a:r>
            <a:endParaRPr sz="1200" i="1" u="sng" dirty="0"/>
          </a:p>
        </p:txBody>
      </p:sp>
      <p:pic>
        <p:nvPicPr>
          <p:cNvPr id="227" name="Shape 2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5525" y="568025"/>
            <a:ext cx="5832941" cy="37827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821563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>
            <a:spLocks noGrp="1"/>
          </p:cNvSpPr>
          <p:nvPr>
            <p:ph type="title"/>
          </p:nvPr>
        </p:nvSpPr>
        <p:spPr>
          <a:xfrm>
            <a:off x="488500" y="-46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</a:pPr>
            <a:r>
              <a:rPr lang="fr-FR" dirty="0" err="1"/>
              <a:t>Smooth</a:t>
            </a:r>
            <a:r>
              <a:rPr lang="fr-FR" dirty="0"/>
              <a:t> and </a:t>
            </a:r>
            <a:r>
              <a:rPr lang="fr-FR" dirty="0" smtClean="0"/>
              <a:t>rough </a:t>
            </a:r>
            <a:r>
              <a:rPr lang="fr-FR" dirty="0" err="1"/>
              <a:t>models</a:t>
            </a:r>
            <a:r>
              <a:rPr lang="fr-FR" dirty="0"/>
              <a:t> </a:t>
            </a:r>
            <a:r>
              <a:rPr lang="fr-FR" dirty="0" err="1"/>
              <a:t>comparison</a:t>
            </a:r>
            <a:r>
              <a:rPr lang="fr-FR" dirty="0"/>
              <a:t/>
            </a:r>
            <a:br>
              <a:rPr lang="fr-FR" dirty="0"/>
            </a:br>
            <a:endParaRPr lang="fr-FR" dirty="0"/>
          </a:p>
        </p:txBody>
      </p:sp>
      <p:grpSp>
        <p:nvGrpSpPr>
          <p:cNvPr id="4" name="Grouper 3"/>
          <p:cNvGrpSpPr/>
          <p:nvPr/>
        </p:nvGrpSpPr>
        <p:grpSpPr>
          <a:xfrm>
            <a:off x="1273947" y="1022995"/>
            <a:ext cx="7470985" cy="4686783"/>
            <a:chOff x="1455881" y="986141"/>
            <a:chExt cx="7096186" cy="4320000"/>
          </a:xfrm>
        </p:grpSpPr>
        <p:pic>
          <p:nvPicPr>
            <p:cNvPr id="2" name="Image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55881" y="986141"/>
              <a:ext cx="3502136" cy="4320000"/>
            </a:xfrm>
            <a:prstGeom prst="rect">
              <a:avLst/>
            </a:prstGeom>
          </p:spPr>
        </p:pic>
        <p:pic>
          <p:nvPicPr>
            <p:cNvPr id="3" name="Image 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86630" y="986141"/>
              <a:ext cx="3465437" cy="4320000"/>
            </a:xfrm>
            <a:prstGeom prst="rect">
              <a:avLst/>
            </a:prstGeom>
          </p:spPr>
        </p:pic>
      </p:grpSp>
      <p:grpSp>
        <p:nvGrpSpPr>
          <p:cNvPr id="34" name="Grouper 33"/>
          <p:cNvGrpSpPr>
            <a:grpSpLocks noChangeAspect="1"/>
          </p:cNvGrpSpPr>
          <p:nvPr/>
        </p:nvGrpSpPr>
        <p:grpSpPr>
          <a:xfrm>
            <a:off x="0" y="1896043"/>
            <a:ext cx="867298" cy="1532734"/>
            <a:chOff x="-350315" y="233461"/>
            <a:chExt cx="2524114" cy="4460746"/>
          </a:xfrm>
        </p:grpSpPr>
        <p:sp>
          <p:nvSpPr>
            <p:cNvPr id="35" name="ZoneTexte 34"/>
            <p:cNvSpPr txBox="1"/>
            <p:nvPr/>
          </p:nvSpPr>
          <p:spPr>
            <a:xfrm>
              <a:off x="-350315" y="3586295"/>
              <a:ext cx="1701116" cy="71658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fr-FR" sz="1000" i="1" dirty="0" smtClean="0"/>
                <a:t>e </a:t>
              </a:r>
              <a:r>
                <a:rPr lang="fr-FR" sz="1000" dirty="0" smtClean="0"/>
                <a:t>= 0</a:t>
              </a:r>
              <a:endParaRPr lang="fr-FR" sz="1000" i="1" dirty="0"/>
            </a:p>
          </p:txBody>
        </p:sp>
        <p:sp>
          <p:nvSpPr>
            <p:cNvPr id="36" name="ZoneTexte 35"/>
            <p:cNvSpPr txBox="1"/>
            <p:nvPr/>
          </p:nvSpPr>
          <p:spPr>
            <a:xfrm>
              <a:off x="253748" y="233461"/>
              <a:ext cx="1398589" cy="7389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050" b="1" dirty="0" smtClean="0"/>
                <a:t>7.5°</a:t>
              </a:r>
              <a:endParaRPr lang="fr-FR" sz="1050" b="1" dirty="0"/>
            </a:p>
          </p:txBody>
        </p:sp>
        <p:cxnSp>
          <p:nvCxnSpPr>
            <p:cNvPr id="37" name="Connecteur droit 36"/>
            <p:cNvCxnSpPr/>
            <p:nvPr/>
          </p:nvCxnSpPr>
          <p:spPr>
            <a:xfrm>
              <a:off x="1064707" y="972439"/>
              <a:ext cx="0" cy="3721768"/>
            </a:xfrm>
            <a:prstGeom prst="line">
              <a:avLst/>
            </a:prstGeom>
            <a:ln w="952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8" name="Grouper 37"/>
            <p:cNvGrpSpPr/>
            <p:nvPr/>
          </p:nvGrpSpPr>
          <p:grpSpPr>
            <a:xfrm rot="1069266">
              <a:off x="164616" y="1144807"/>
              <a:ext cx="2009183" cy="3358953"/>
              <a:chOff x="6302813" y="830094"/>
              <a:chExt cx="2009183" cy="3358953"/>
            </a:xfrm>
          </p:grpSpPr>
          <p:grpSp>
            <p:nvGrpSpPr>
              <p:cNvPr id="39" name="Grouper 38"/>
              <p:cNvGrpSpPr/>
              <p:nvPr/>
            </p:nvGrpSpPr>
            <p:grpSpPr>
              <a:xfrm>
                <a:off x="6302813" y="830094"/>
                <a:ext cx="2009183" cy="3358953"/>
                <a:chOff x="6302813" y="830094"/>
                <a:chExt cx="2009183" cy="3358953"/>
              </a:xfrm>
            </p:grpSpPr>
            <p:cxnSp>
              <p:nvCxnSpPr>
                <p:cNvPr id="41" name="Connecteur droit 40"/>
                <p:cNvCxnSpPr/>
                <p:nvPr/>
              </p:nvCxnSpPr>
              <p:spPr>
                <a:xfrm>
                  <a:off x="6423498" y="830094"/>
                  <a:ext cx="1567588" cy="3358953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42" name="Image 41" descr="clear_mars_dark.gif"/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colorTemperature colorTemp="11200"/>
                          </a14:imgEffect>
                          <a14:imgEffect>
                            <a14:brightnessContrast bright="4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 rot="20096269">
                  <a:off x="6302813" y="1603268"/>
                  <a:ext cx="1800000" cy="1800200"/>
                </a:xfrm>
                <a:prstGeom prst="rect">
                  <a:avLst/>
                </a:prstGeom>
              </p:spPr>
            </p:pic>
            <p:sp>
              <p:nvSpPr>
                <p:cNvPr id="43" name="Ellipse 42"/>
                <p:cNvSpPr/>
                <p:nvPr/>
              </p:nvSpPr>
              <p:spPr>
                <a:xfrm rot="20051200">
                  <a:off x="7324568" y="3652820"/>
                  <a:ext cx="987428" cy="338114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44" name="Rectangle 43"/>
                <p:cNvSpPr/>
                <p:nvPr/>
              </p:nvSpPr>
              <p:spPr>
                <a:xfrm rot="19470590">
                  <a:off x="7962804" y="3787262"/>
                  <a:ext cx="182734" cy="16816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sp>
            <p:nvSpPr>
              <p:cNvPr id="40" name="Triangle 39"/>
              <p:cNvSpPr/>
              <p:nvPr/>
            </p:nvSpPr>
            <p:spPr>
              <a:xfrm rot="3451163">
                <a:off x="7961319" y="3881281"/>
                <a:ext cx="85725" cy="63946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</p:grpSp>
      <p:cxnSp>
        <p:nvCxnSpPr>
          <p:cNvPr id="21" name="Connecteur droit 20"/>
          <p:cNvCxnSpPr/>
          <p:nvPr/>
        </p:nvCxnSpPr>
        <p:spPr>
          <a:xfrm>
            <a:off x="1735015" y="3294314"/>
            <a:ext cx="3102708" cy="7361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eur droit 46"/>
          <p:cNvCxnSpPr/>
          <p:nvPr/>
        </p:nvCxnSpPr>
        <p:spPr>
          <a:xfrm>
            <a:off x="5546881" y="3860929"/>
            <a:ext cx="3102708" cy="7361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ZoneTexte 44"/>
          <p:cNvSpPr txBox="1"/>
          <p:nvPr/>
        </p:nvSpPr>
        <p:spPr>
          <a:xfrm>
            <a:off x="2491461" y="1876957"/>
            <a:ext cx="225733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rgbClr val="FF0000"/>
                </a:solidFill>
              </a:rPr>
              <a:t>More CO2 </a:t>
            </a:r>
            <a:r>
              <a:rPr lang="fr-FR" b="1" dirty="0" err="1" smtClean="0">
                <a:solidFill>
                  <a:srgbClr val="FF0000"/>
                </a:solidFill>
              </a:rPr>
              <a:t>condensed</a:t>
            </a:r>
            <a:r>
              <a:rPr lang="fr-FR" b="1" dirty="0" smtClean="0">
                <a:solidFill>
                  <a:srgbClr val="FF0000"/>
                </a:solidFill>
              </a:rPr>
              <a:t> </a:t>
            </a:r>
            <a:r>
              <a:rPr lang="fr-FR" b="1" dirty="0" err="1" smtClean="0">
                <a:solidFill>
                  <a:srgbClr val="FF0000"/>
                </a:solidFill>
              </a:rPr>
              <a:t>without</a:t>
            </a:r>
            <a:r>
              <a:rPr lang="fr-FR" b="1" dirty="0" smtClean="0">
                <a:solidFill>
                  <a:srgbClr val="FF0000"/>
                </a:solidFill>
              </a:rPr>
              <a:t> </a:t>
            </a:r>
            <a:r>
              <a:rPr lang="fr-FR" b="1" dirty="0" err="1" smtClean="0">
                <a:solidFill>
                  <a:srgbClr val="FF0000"/>
                </a:solidFill>
              </a:rPr>
              <a:t>slopes</a:t>
            </a:r>
            <a:endParaRPr lang="fr-FR" b="1" dirty="0" smtClean="0">
              <a:solidFill>
                <a:srgbClr val="FF0000"/>
              </a:solidFill>
            </a:endParaRPr>
          </a:p>
          <a:p>
            <a:endParaRPr lang="fr-FR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7105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>
            <a:spLocks noGrp="1"/>
          </p:cNvSpPr>
          <p:nvPr>
            <p:ph type="title"/>
          </p:nvPr>
        </p:nvSpPr>
        <p:spPr>
          <a:xfrm>
            <a:off x="488500" y="-46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fr-FR" dirty="0" err="1"/>
              <a:t>Smooth</a:t>
            </a:r>
            <a:r>
              <a:rPr lang="fr-FR" dirty="0"/>
              <a:t> and </a:t>
            </a:r>
            <a:r>
              <a:rPr lang="fr-FR" dirty="0" smtClean="0"/>
              <a:t>rough </a:t>
            </a:r>
            <a:r>
              <a:rPr lang="fr-FR" dirty="0" err="1"/>
              <a:t>models</a:t>
            </a:r>
            <a:r>
              <a:rPr lang="fr-FR" dirty="0"/>
              <a:t> </a:t>
            </a:r>
            <a:r>
              <a:rPr lang="fr-FR" dirty="0" err="1"/>
              <a:t>comparison</a:t>
            </a:r>
            <a:r>
              <a:rPr lang="fr-FR" dirty="0"/>
              <a:t/>
            </a:r>
            <a:br>
              <a:rPr lang="fr-FR" dirty="0"/>
            </a:br>
            <a:endParaRPr dirty="0"/>
          </a:p>
        </p:txBody>
      </p:sp>
      <p:grpSp>
        <p:nvGrpSpPr>
          <p:cNvPr id="8" name="Grouper 7"/>
          <p:cNvGrpSpPr>
            <a:grpSpLocks noChangeAspect="1"/>
          </p:cNvGrpSpPr>
          <p:nvPr/>
        </p:nvGrpSpPr>
        <p:grpSpPr>
          <a:xfrm>
            <a:off x="0" y="1896043"/>
            <a:ext cx="867298" cy="1532734"/>
            <a:chOff x="-350315" y="233461"/>
            <a:chExt cx="2524114" cy="4460746"/>
          </a:xfrm>
        </p:grpSpPr>
        <p:sp>
          <p:nvSpPr>
            <p:cNvPr id="10" name="ZoneTexte 9"/>
            <p:cNvSpPr txBox="1"/>
            <p:nvPr/>
          </p:nvSpPr>
          <p:spPr>
            <a:xfrm>
              <a:off x="-350315" y="3586295"/>
              <a:ext cx="1701116" cy="71658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fr-FR" sz="1000" i="1" dirty="0" smtClean="0"/>
                <a:t>e </a:t>
              </a:r>
              <a:r>
                <a:rPr lang="fr-FR" sz="1000" dirty="0" smtClean="0"/>
                <a:t>= 0</a:t>
              </a:r>
              <a:endParaRPr lang="fr-FR" sz="1000" i="1" dirty="0"/>
            </a:p>
          </p:txBody>
        </p:sp>
        <p:sp>
          <p:nvSpPr>
            <p:cNvPr id="11" name="ZoneTexte 10"/>
            <p:cNvSpPr txBox="1"/>
            <p:nvPr/>
          </p:nvSpPr>
          <p:spPr>
            <a:xfrm>
              <a:off x="253748" y="233461"/>
              <a:ext cx="1398589" cy="7389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050" b="1" dirty="0" smtClean="0"/>
                <a:t>7.5°</a:t>
              </a:r>
              <a:endParaRPr lang="fr-FR" sz="1050" b="1" dirty="0"/>
            </a:p>
          </p:txBody>
        </p:sp>
        <p:cxnSp>
          <p:nvCxnSpPr>
            <p:cNvPr id="12" name="Connecteur droit 11"/>
            <p:cNvCxnSpPr/>
            <p:nvPr/>
          </p:nvCxnSpPr>
          <p:spPr>
            <a:xfrm>
              <a:off x="1064707" y="972439"/>
              <a:ext cx="0" cy="3721768"/>
            </a:xfrm>
            <a:prstGeom prst="line">
              <a:avLst/>
            </a:prstGeom>
            <a:ln w="952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Grouper 12"/>
            <p:cNvGrpSpPr/>
            <p:nvPr/>
          </p:nvGrpSpPr>
          <p:grpSpPr>
            <a:xfrm rot="1069266">
              <a:off x="164616" y="1144807"/>
              <a:ext cx="2009183" cy="3358953"/>
              <a:chOff x="6302813" y="830094"/>
              <a:chExt cx="2009183" cy="3358953"/>
            </a:xfrm>
          </p:grpSpPr>
          <p:grpSp>
            <p:nvGrpSpPr>
              <p:cNvPr id="14" name="Grouper 13"/>
              <p:cNvGrpSpPr/>
              <p:nvPr/>
            </p:nvGrpSpPr>
            <p:grpSpPr>
              <a:xfrm>
                <a:off x="6302813" y="830094"/>
                <a:ext cx="2009183" cy="3358953"/>
                <a:chOff x="6302813" y="830094"/>
                <a:chExt cx="2009183" cy="3358953"/>
              </a:xfrm>
            </p:grpSpPr>
            <p:cxnSp>
              <p:nvCxnSpPr>
                <p:cNvPr id="16" name="Connecteur droit 15"/>
                <p:cNvCxnSpPr/>
                <p:nvPr/>
              </p:nvCxnSpPr>
              <p:spPr>
                <a:xfrm>
                  <a:off x="6423498" y="830094"/>
                  <a:ext cx="1567588" cy="3358953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17" name="Image 16" descr="clear_mars_dark.gif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colorTemperature colorTemp="11200"/>
                          </a14:imgEffect>
                          <a14:imgEffect>
                            <a14:brightnessContrast bright="4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 rot="20096269">
                  <a:off x="6302813" y="1603268"/>
                  <a:ext cx="1800000" cy="1800200"/>
                </a:xfrm>
                <a:prstGeom prst="rect">
                  <a:avLst/>
                </a:prstGeom>
              </p:spPr>
            </p:pic>
            <p:sp>
              <p:nvSpPr>
                <p:cNvPr id="18" name="Ellipse 17"/>
                <p:cNvSpPr/>
                <p:nvPr/>
              </p:nvSpPr>
              <p:spPr>
                <a:xfrm rot="20051200">
                  <a:off x="7324568" y="3652820"/>
                  <a:ext cx="987428" cy="338114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9" name="Rectangle 18"/>
                <p:cNvSpPr/>
                <p:nvPr/>
              </p:nvSpPr>
              <p:spPr>
                <a:xfrm rot="19470590">
                  <a:off x="7962804" y="3787262"/>
                  <a:ext cx="182734" cy="16816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sp>
            <p:nvSpPr>
              <p:cNvPr id="15" name="Triangle 14"/>
              <p:cNvSpPr/>
              <p:nvPr/>
            </p:nvSpPr>
            <p:spPr>
              <a:xfrm rot="3451163">
                <a:off x="7961319" y="3881281"/>
                <a:ext cx="85725" cy="63946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</p:grpSp>
      <p:pic>
        <p:nvPicPr>
          <p:cNvPr id="5" name="Imag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396" y="1341043"/>
            <a:ext cx="3960000" cy="4722524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8123" y="1341043"/>
            <a:ext cx="3960000" cy="4722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712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6461" y="1082108"/>
            <a:ext cx="3686400" cy="4595452"/>
          </a:xfrm>
          <a:prstGeom prst="rect">
            <a:avLst/>
          </a:prstGeom>
        </p:spPr>
      </p:pic>
      <p:sp>
        <p:nvSpPr>
          <p:cNvPr id="120" name="Shape 120"/>
          <p:cNvSpPr txBox="1">
            <a:spLocks noGrp="1"/>
          </p:cNvSpPr>
          <p:nvPr>
            <p:ph type="title"/>
          </p:nvPr>
        </p:nvSpPr>
        <p:spPr>
          <a:xfrm>
            <a:off x="488500" y="-46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fr-FR" dirty="0"/>
              <a:t>Rough Mars </a:t>
            </a:r>
            <a:r>
              <a:rPr lang="fr-FR" dirty="0" err="1"/>
              <a:t>experiment</a:t>
            </a:r>
            <a:endParaRPr dirty="0"/>
          </a:p>
        </p:txBody>
      </p:sp>
      <p:sp>
        <p:nvSpPr>
          <p:cNvPr id="7" name="Shape 107"/>
          <p:cNvSpPr txBox="1"/>
          <p:nvPr/>
        </p:nvSpPr>
        <p:spPr>
          <a:xfrm>
            <a:off x="1007595" y="491563"/>
            <a:ext cx="4398708" cy="5314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err="1" smtClean="0"/>
              <a:t>Ice</a:t>
            </a:r>
            <a:r>
              <a:rPr lang="fr-FR" dirty="0" smtClean="0"/>
              <a:t> flow option on ’rough’ model</a:t>
            </a:r>
          </a:p>
          <a:p>
            <a:pPr marL="285750" lvl="0" indent="-2857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</a:pPr>
            <a:endParaRPr dirty="0"/>
          </a:p>
        </p:txBody>
      </p:sp>
      <p:grpSp>
        <p:nvGrpSpPr>
          <p:cNvPr id="34" name="Grouper 33"/>
          <p:cNvGrpSpPr>
            <a:grpSpLocks noChangeAspect="1"/>
          </p:cNvGrpSpPr>
          <p:nvPr/>
        </p:nvGrpSpPr>
        <p:grpSpPr>
          <a:xfrm>
            <a:off x="0" y="1896043"/>
            <a:ext cx="867298" cy="1532734"/>
            <a:chOff x="-350315" y="233461"/>
            <a:chExt cx="2524114" cy="4460746"/>
          </a:xfrm>
        </p:grpSpPr>
        <p:sp>
          <p:nvSpPr>
            <p:cNvPr id="35" name="ZoneTexte 34"/>
            <p:cNvSpPr txBox="1"/>
            <p:nvPr/>
          </p:nvSpPr>
          <p:spPr>
            <a:xfrm>
              <a:off x="-350315" y="3586295"/>
              <a:ext cx="1701116" cy="71658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fr-FR" sz="1000" i="1" dirty="0" smtClean="0"/>
                <a:t>e </a:t>
              </a:r>
              <a:r>
                <a:rPr lang="fr-FR" sz="1000" dirty="0" smtClean="0"/>
                <a:t>= 0</a:t>
              </a:r>
              <a:endParaRPr lang="fr-FR" sz="1000" i="1" dirty="0"/>
            </a:p>
          </p:txBody>
        </p:sp>
        <p:sp>
          <p:nvSpPr>
            <p:cNvPr id="36" name="ZoneTexte 35"/>
            <p:cNvSpPr txBox="1"/>
            <p:nvPr/>
          </p:nvSpPr>
          <p:spPr>
            <a:xfrm>
              <a:off x="253748" y="233461"/>
              <a:ext cx="1398589" cy="7389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050" b="1" dirty="0" smtClean="0"/>
                <a:t>7.5°</a:t>
              </a:r>
              <a:endParaRPr lang="fr-FR" sz="1050" b="1" dirty="0"/>
            </a:p>
          </p:txBody>
        </p:sp>
        <p:cxnSp>
          <p:nvCxnSpPr>
            <p:cNvPr id="37" name="Connecteur droit 36"/>
            <p:cNvCxnSpPr/>
            <p:nvPr/>
          </p:nvCxnSpPr>
          <p:spPr>
            <a:xfrm>
              <a:off x="1064707" y="972439"/>
              <a:ext cx="0" cy="3721768"/>
            </a:xfrm>
            <a:prstGeom prst="line">
              <a:avLst/>
            </a:prstGeom>
            <a:ln w="952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8" name="Grouper 37"/>
            <p:cNvGrpSpPr/>
            <p:nvPr/>
          </p:nvGrpSpPr>
          <p:grpSpPr>
            <a:xfrm rot="1069266">
              <a:off x="164616" y="1144807"/>
              <a:ext cx="2009183" cy="3358953"/>
              <a:chOff x="6302813" y="830094"/>
              <a:chExt cx="2009183" cy="3358953"/>
            </a:xfrm>
          </p:grpSpPr>
          <p:grpSp>
            <p:nvGrpSpPr>
              <p:cNvPr id="39" name="Grouper 38"/>
              <p:cNvGrpSpPr/>
              <p:nvPr/>
            </p:nvGrpSpPr>
            <p:grpSpPr>
              <a:xfrm>
                <a:off x="6302813" y="830094"/>
                <a:ext cx="2009183" cy="3358953"/>
                <a:chOff x="6302813" y="830094"/>
                <a:chExt cx="2009183" cy="3358953"/>
              </a:xfrm>
            </p:grpSpPr>
            <p:cxnSp>
              <p:nvCxnSpPr>
                <p:cNvPr id="41" name="Connecteur droit 40"/>
                <p:cNvCxnSpPr/>
                <p:nvPr/>
              </p:nvCxnSpPr>
              <p:spPr>
                <a:xfrm>
                  <a:off x="6423498" y="830094"/>
                  <a:ext cx="1567588" cy="3358953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42" name="Image 41" descr="clear_mars_dark.gif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colorTemperature colorTemp="11200"/>
                          </a14:imgEffect>
                          <a14:imgEffect>
                            <a14:brightnessContrast bright="4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 rot="20096269">
                  <a:off x="6302813" y="1603268"/>
                  <a:ext cx="1800000" cy="1800200"/>
                </a:xfrm>
                <a:prstGeom prst="rect">
                  <a:avLst/>
                </a:prstGeom>
              </p:spPr>
            </p:pic>
            <p:sp>
              <p:nvSpPr>
                <p:cNvPr id="43" name="Ellipse 42"/>
                <p:cNvSpPr/>
                <p:nvPr/>
              </p:nvSpPr>
              <p:spPr>
                <a:xfrm rot="20051200">
                  <a:off x="7324568" y="3652820"/>
                  <a:ext cx="987428" cy="338114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44" name="Rectangle 43"/>
                <p:cNvSpPr/>
                <p:nvPr/>
              </p:nvSpPr>
              <p:spPr>
                <a:xfrm rot="19470590">
                  <a:off x="7962804" y="3787262"/>
                  <a:ext cx="182734" cy="16816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sp>
            <p:nvSpPr>
              <p:cNvPr id="40" name="Triangle 39"/>
              <p:cNvSpPr/>
              <p:nvPr/>
            </p:nvSpPr>
            <p:spPr>
              <a:xfrm rot="3451163">
                <a:off x="7961319" y="3881281"/>
                <a:ext cx="85725" cy="63946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</p:grpSp>
      <p:cxnSp>
        <p:nvCxnSpPr>
          <p:cNvPr id="47" name="Connecteur droit 46"/>
          <p:cNvCxnSpPr/>
          <p:nvPr/>
        </p:nvCxnSpPr>
        <p:spPr>
          <a:xfrm>
            <a:off x="5546881" y="3860929"/>
            <a:ext cx="3102708" cy="7361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6453" y="1082108"/>
            <a:ext cx="3686400" cy="4595452"/>
          </a:xfrm>
          <a:prstGeom prst="rect">
            <a:avLst/>
          </a:prstGeom>
        </p:spPr>
      </p:pic>
      <p:cxnSp>
        <p:nvCxnSpPr>
          <p:cNvPr id="29" name="Connecteur droit 28"/>
          <p:cNvCxnSpPr/>
          <p:nvPr/>
        </p:nvCxnSpPr>
        <p:spPr>
          <a:xfrm>
            <a:off x="1755456" y="3860929"/>
            <a:ext cx="3102708" cy="7361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ZoneTexte 31"/>
          <p:cNvSpPr txBox="1"/>
          <p:nvPr/>
        </p:nvSpPr>
        <p:spPr>
          <a:xfrm>
            <a:off x="2491461" y="1876957"/>
            <a:ext cx="225733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rgbClr val="FF0000"/>
                </a:solidFill>
              </a:rPr>
              <a:t>More CO2 </a:t>
            </a:r>
            <a:r>
              <a:rPr lang="fr-FR" b="1" dirty="0" err="1" smtClean="0">
                <a:solidFill>
                  <a:srgbClr val="FF0000"/>
                </a:solidFill>
              </a:rPr>
              <a:t>condensed</a:t>
            </a:r>
            <a:r>
              <a:rPr lang="fr-FR" b="1" dirty="0" smtClean="0">
                <a:solidFill>
                  <a:srgbClr val="FF0000"/>
                </a:solidFill>
              </a:rPr>
              <a:t> </a:t>
            </a:r>
            <a:r>
              <a:rPr lang="fr-FR" b="1" dirty="0" err="1" smtClean="0">
                <a:solidFill>
                  <a:srgbClr val="FF0000"/>
                </a:solidFill>
              </a:rPr>
              <a:t>without</a:t>
            </a:r>
            <a:r>
              <a:rPr lang="fr-FR" b="1" dirty="0" smtClean="0">
                <a:solidFill>
                  <a:srgbClr val="FF0000"/>
                </a:solidFill>
              </a:rPr>
              <a:t> </a:t>
            </a:r>
            <a:r>
              <a:rPr lang="fr-FR" b="1" dirty="0" err="1" smtClean="0">
                <a:solidFill>
                  <a:srgbClr val="FF0000"/>
                </a:solidFill>
              </a:rPr>
              <a:t>ice</a:t>
            </a:r>
            <a:r>
              <a:rPr lang="fr-FR" b="1" dirty="0" smtClean="0">
                <a:solidFill>
                  <a:srgbClr val="FF0000"/>
                </a:solidFill>
              </a:rPr>
              <a:t> flow</a:t>
            </a:r>
          </a:p>
          <a:p>
            <a:endParaRPr lang="fr-FR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8518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8123" y="1341043"/>
            <a:ext cx="3960000" cy="4722524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396" y="1341043"/>
            <a:ext cx="3960000" cy="4722524"/>
          </a:xfrm>
          <a:prstGeom prst="rect">
            <a:avLst/>
          </a:prstGeom>
        </p:spPr>
      </p:pic>
      <p:sp>
        <p:nvSpPr>
          <p:cNvPr id="120" name="Shape 120"/>
          <p:cNvSpPr txBox="1">
            <a:spLocks noGrp="1"/>
          </p:cNvSpPr>
          <p:nvPr>
            <p:ph type="title"/>
          </p:nvPr>
        </p:nvSpPr>
        <p:spPr>
          <a:xfrm>
            <a:off x="488500" y="-46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fr-FR" dirty="0"/>
              <a:t>Rough Mars </a:t>
            </a:r>
            <a:r>
              <a:rPr lang="fr-FR" dirty="0" err="1"/>
              <a:t>experiment</a:t>
            </a:r>
            <a:endParaRPr dirty="0"/>
          </a:p>
        </p:txBody>
      </p:sp>
      <p:grpSp>
        <p:nvGrpSpPr>
          <p:cNvPr id="8" name="Grouper 7"/>
          <p:cNvGrpSpPr>
            <a:grpSpLocks noChangeAspect="1"/>
          </p:cNvGrpSpPr>
          <p:nvPr/>
        </p:nvGrpSpPr>
        <p:grpSpPr>
          <a:xfrm>
            <a:off x="0" y="1896043"/>
            <a:ext cx="867298" cy="1532734"/>
            <a:chOff x="-350315" y="233461"/>
            <a:chExt cx="2524114" cy="4460746"/>
          </a:xfrm>
        </p:grpSpPr>
        <p:sp>
          <p:nvSpPr>
            <p:cNvPr id="10" name="ZoneTexte 9"/>
            <p:cNvSpPr txBox="1"/>
            <p:nvPr/>
          </p:nvSpPr>
          <p:spPr>
            <a:xfrm>
              <a:off x="-350315" y="3586295"/>
              <a:ext cx="1701116" cy="71658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fr-FR" sz="1000" i="1" dirty="0" smtClean="0"/>
                <a:t>e </a:t>
              </a:r>
              <a:r>
                <a:rPr lang="fr-FR" sz="1000" dirty="0" smtClean="0"/>
                <a:t>= 0</a:t>
              </a:r>
              <a:endParaRPr lang="fr-FR" sz="1000" i="1" dirty="0"/>
            </a:p>
          </p:txBody>
        </p:sp>
        <p:sp>
          <p:nvSpPr>
            <p:cNvPr id="11" name="ZoneTexte 10"/>
            <p:cNvSpPr txBox="1"/>
            <p:nvPr/>
          </p:nvSpPr>
          <p:spPr>
            <a:xfrm>
              <a:off x="253748" y="233461"/>
              <a:ext cx="1398589" cy="7389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050" b="1" dirty="0" smtClean="0"/>
                <a:t>7.5°</a:t>
              </a:r>
              <a:endParaRPr lang="fr-FR" sz="1050" b="1" dirty="0"/>
            </a:p>
          </p:txBody>
        </p:sp>
        <p:cxnSp>
          <p:nvCxnSpPr>
            <p:cNvPr id="12" name="Connecteur droit 11"/>
            <p:cNvCxnSpPr/>
            <p:nvPr/>
          </p:nvCxnSpPr>
          <p:spPr>
            <a:xfrm>
              <a:off x="1064707" y="972439"/>
              <a:ext cx="0" cy="3721768"/>
            </a:xfrm>
            <a:prstGeom prst="line">
              <a:avLst/>
            </a:prstGeom>
            <a:ln w="952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Grouper 12"/>
            <p:cNvGrpSpPr/>
            <p:nvPr/>
          </p:nvGrpSpPr>
          <p:grpSpPr>
            <a:xfrm rot="1069266">
              <a:off x="164616" y="1144807"/>
              <a:ext cx="2009183" cy="3358953"/>
              <a:chOff x="6302813" y="830094"/>
              <a:chExt cx="2009183" cy="3358953"/>
            </a:xfrm>
          </p:grpSpPr>
          <p:grpSp>
            <p:nvGrpSpPr>
              <p:cNvPr id="14" name="Grouper 13"/>
              <p:cNvGrpSpPr/>
              <p:nvPr/>
            </p:nvGrpSpPr>
            <p:grpSpPr>
              <a:xfrm>
                <a:off x="6302813" y="830094"/>
                <a:ext cx="2009183" cy="3358953"/>
                <a:chOff x="6302813" y="830094"/>
                <a:chExt cx="2009183" cy="3358953"/>
              </a:xfrm>
            </p:grpSpPr>
            <p:cxnSp>
              <p:nvCxnSpPr>
                <p:cNvPr id="16" name="Connecteur droit 15"/>
                <p:cNvCxnSpPr/>
                <p:nvPr/>
              </p:nvCxnSpPr>
              <p:spPr>
                <a:xfrm>
                  <a:off x="6423498" y="830094"/>
                  <a:ext cx="1567588" cy="3358953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17" name="Image 16" descr="clear_mars_dark.gif"/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colorTemperature colorTemp="11200"/>
                          </a14:imgEffect>
                          <a14:imgEffect>
                            <a14:brightnessContrast bright="4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 rot="20096269">
                  <a:off x="6302813" y="1603268"/>
                  <a:ext cx="1800000" cy="1800200"/>
                </a:xfrm>
                <a:prstGeom prst="rect">
                  <a:avLst/>
                </a:prstGeom>
              </p:spPr>
            </p:pic>
            <p:sp>
              <p:nvSpPr>
                <p:cNvPr id="18" name="Ellipse 17"/>
                <p:cNvSpPr/>
                <p:nvPr/>
              </p:nvSpPr>
              <p:spPr>
                <a:xfrm rot="20051200">
                  <a:off x="7324568" y="3652820"/>
                  <a:ext cx="987428" cy="338114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9" name="Rectangle 18"/>
                <p:cNvSpPr/>
                <p:nvPr/>
              </p:nvSpPr>
              <p:spPr>
                <a:xfrm rot="19470590">
                  <a:off x="7962804" y="3787262"/>
                  <a:ext cx="182734" cy="16816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sp>
            <p:nvSpPr>
              <p:cNvPr id="15" name="Triangle 14"/>
              <p:cNvSpPr/>
              <p:nvPr/>
            </p:nvSpPr>
            <p:spPr>
              <a:xfrm rot="3451163">
                <a:off x="7961319" y="3881281"/>
                <a:ext cx="85725" cy="63946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</p:grpSp>
      <p:sp>
        <p:nvSpPr>
          <p:cNvPr id="20" name="Shape 107"/>
          <p:cNvSpPr txBox="1"/>
          <p:nvPr/>
        </p:nvSpPr>
        <p:spPr>
          <a:xfrm>
            <a:off x="1007595" y="491563"/>
            <a:ext cx="4398708" cy="5314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err="1" smtClean="0"/>
              <a:t>Ice</a:t>
            </a:r>
            <a:r>
              <a:rPr lang="fr-FR" dirty="0" smtClean="0"/>
              <a:t> flow option on ’rough’ model</a:t>
            </a:r>
          </a:p>
          <a:p>
            <a:pPr marL="285750" lvl="0" indent="-2857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89861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>
            <a:spLocks noGrp="1"/>
          </p:cNvSpPr>
          <p:nvPr>
            <p:ph type="title"/>
          </p:nvPr>
        </p:nvSpPr>
        <p:spPr>
          <a:xfrm>
            <a:off x="488500" y="-46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fr-FR" dirty="0"/>
              <a:t>Rough Mars </a:t>
            </a:r>
            <a:r>
              <a:rPr lang="fr-FR" dirty="0" err="1"/>
              <a:t>experiment</a:t>
            </a:r>
            <a:endParaRPr dirty="0"/>
          </a:p>
        </p:txBody>
      </p:sp>
      <p:sp>
        <p:nvSpPr>
          <p:cNvPr id="10" name="ZoneTexte 9"/>
          <p:cNvSpPr txBox="1"/>
          <p:nvPr/>
        </p:nvSpPr>
        <p:spPr>
          <a:xfrm>
            <a:off x="857262" y="2905213"/>
            <a:ext cx="584512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1000" i="1" dirty="0" smtClean="0"/>
              <a:t>e </a:t>
            </a:r>
            <a:r>
              <a:rPr lang="fr-FR" sz="1000" dirty="0" smtClean="0"/>
              <a:t>= 0</a:t>
            </a:r>
            <a:endParaRPr lang="fr-FR" sz="1000" i="1" dirty="0"/>
          </a:p>
        </p:txBody>
      </p:sp>
      <p:sp>
        <p:nvSpPr>
          <p:cNvPr id="11" name="ZoneTexte 10"/>
          <p:cNvSpPr txBox="1"/>
          <p:nvPr/>
        </p:nvSpPr>
        <p:spPr>
          <a:xfrm>
            <a:off x="1064821" y="1753163"/>
            <a:ext cx="48056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50" b="1" dirty="0" smtClean="0"/>
              <a:t>15°</a:t>
            </a:r>
            <a:endParaRPr lang="fr-FR" sz="1050" b="1" dirty="0"/>
          </a:p>
        </p:txBody>
      </p:sp>
      <p:cxnSp>
        <p:nvCxnSpPr>
          <p:cNvPr id="12" name="Connecteur droit 11"/>
          <p:cNvCxnSpPr/>
          <p:nvPr/>
        </p:nvCxnSpPr>
        <p:spPr>
          <a:xfrm>
            <a:off x="1343471" y="2007079"/>
            <a:ext cx="0" cy="1278818"/>
          </a:xfrm>
          <a:prstGeom prst="line">
            <a:avLst/>
          </a:prstGeom>
          <a:ln w="95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er 12"/>
          <p:cNvGrpSpPr/>
          <p:nvPr/>
        </p:nvGrpSpPr>
        <p:grpSpPr>
          <a:xfrm rot="490131">
            <a:off x="1034195" y="2066306"/>
            <a:ext cx="690365" cy="1154153"/>
            <a:chOff x="6302813" y="830094"/>
            <a:chExt cx="2009183" cy="3358953"/>
          </a:xfrm>
        </p:grpSpPr>
        <p:grpSp>
          <p:nvGrpSpPr>
            <p:cNvPr id="14" name="Grouper 13"/>
            <p:cNvGrpSpPr/>
            <p:nvPr/>
          </p:nvGrpSpPr>
          <p:grpSpPr>
            <a:xfrm>
              <a:off x="6302813" y="830094"/>
              <a:ext cx="2009183" cy="3358953"/>
              <a:chOff x="6302813" y="830094"/>
              <a:chExt cx="2009183" cy="3358953"/>
            </a:xfrm>
          </p:grpSpPr>
          <p:cxnSp>
            <p:nvCxnSpPr>
              <p:cNvPr id="16" name="Connecteur droit 15"/>
              <p:cNvCxnSpPr/>
              <p:nvPr/>
            </p:nvCxnSpPr>
            <p:spPr>
              <a:xfrm>
                <a:off x="6423498" y="830094"/>
                <a:ext cx="1567588" cy="3358953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7" name="Image 16" descr="clear_mars_dark.gif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colorTemperature colorTemp="11200"/>
                        </a14:imgEffect>
                        <a14:imgEffect>
                          <a14:brightnessContrast bright="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 rot="20096269">
                <a:off x="6302813" y="1603268"/>
                <a:ext cx="1800000" cy="1800200"/>
              </a:xfrm>
              <a:prstGeom prst="rect">
                <a:avLst/>
              </a:prstGeom>
            </p:spPr>
          </p:pic>
          <p:sp>
            <p:nvSpPr>
              <p:cNvPr id="18" name="Ellipse 17"/>
              <p:cNvSpPr/>
              <p:nvPr/>
            </p:nvSpPr>
            <p:spPr>
              <a:xfrm rot="20051200">
                <a:off x="7324568" y="3652820"/>
                <a:ext cx="987428" cy="338114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9" name="Rectangle 18"/>
              <p:cNvSpPr/>
              <p:nvPr/>
            </p:nvSpPr>
            <p:spPr>
              <a:xfrm rot="19470590">
                <a:off x="7962804" y="3787262"/>
                <a:ext cx="182734" cy="16816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15" name="Triangle 14"/>
            <p:cNvSpPr/>
            <p:nvPr/>
          </p:nvSpPr>
          <p:spPr>
            <a:xfrm rot="3451163">
              <a:off x="7961319" y="3881281"/>
              <a:ext cx="85725" cy="63946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20" name="Shape 107"/>
          <p:cNvSpPr txBox="1"/>
          <p:nvPr/>
        </p:nvSpPr>
        <p:spPr>
          <a:xfrm>
            <a:off x="1007594" y="491563"/>
            <a:ext cx="5882304" cy="5314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/>
              <a:t>Migration of CO2 </a:t>
            </a:r>
            <a:r>
              <a:rPr lang="fr-FR" dirty="0" err="1" smtClean="0"/>
              <a:t>from</a:t>
            </a:r>
            <a:r>
              <a:rPr lang="fr-FR" dirty="0" smtClean="0"/>
              <a:t> </a:t>
            </a:r>
            <a:r>
              <a:rPr lang="fr-FR" dirty="0" err="1" smtClean="0"/>
              <a:t>poles</a:t>
            </a:r>
            <a:r>
              <a:rPr lang="fr-FR" dirty="0" smtClean="0"/>
              <a:t> to high latitude pole </a:t>
            </a:r>
            <a:r>
              <a:rPr lang="fr-FR" dirty="0" err="1" smtClean="0"/>
              <a:t>facing</a:t>
            </a:r>
            <a:r>
              <a:rPr lang="fr-FR" dirty="0" smtClean="0"/>
              <a:t> </a:t>
            </a:r>
            <a:r>
              <a:rPr lang="fr-FR" dirty="0" err="1" smtClean="0"/>
              <a:t>slopes</a:t>
            </a:r>
            <a:endParaRPr lang="fr-FR" dirty="0" smtClean="0"/>
          </a:p>
          <a:p>
            <a:pPr marL="285750" lvl="0" indent="-2857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</a:pPr>
            <a:endParaRPr dirty="0"/>
          </a:p>
        </p:txBody>
      </p:sp>
      <p:sp>
        <p:nvSpPr>
          <p:cNvPr id="21" name="ZoneTexte 20"/>
          <p:cNvSpPr txBox="1"/>
          <p:nvPr/>
        </p:nvSpPr>
        <p:spPr>
          <a:xfrm>
            <a:off x="4533310" y="4751680"/>
            <a:ext cx="1170787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fr-FR" b="1" i="1" dirty="0" err="1" smtClean="0">
                <a:solidFill>
                  <a:srgbClr val="FF0000"/>
                </a:solidFill>
              </a:rPr>
              <a:t>t</a:t>
            </a:r>
            <a:r>
              <a:rPr lang="fr-FR" b="1" dirty="0" smtClean="0">
                <a:solidFill>
                  <a:srgbClr val="FF0000"/>
                </a:solidFill>
              </a:rPr>
              <a:t> = 5000 </a:t>
            </a:r>
            <a:r>
              <a:rPr lang="fr-FR" b="1" dirty="0" err="1" smtClean="0">
                <a:solidFill>
                  <a:srgbClr val="FF0000"/>
                </a:solidFill>
              </a:rPr>
              <a:t>yr</a:t>
            </a:r>
            <a:endParaRPr lang="fr-FR" b="1" dirty="0">
              <a:solidFill>
                <a:srgbClr val="FF0000"/>
              </a:solidFill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89" b="35699"/>
          <a:stretch/>
        </p:blipFill>
        <p:spPr>
          <a:xfrm>
            <a:off x="1801348" y="736758"/>
            <a:ext cx="6634710" cy="4105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278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>
            <a:spLocks noGrp="1"/>
          </p:cNvSpPr>
          <p:nvPr>
            <p:ph type="title"/>
          </p:nvPr>
        </p:nvSpPr>
        <p:spPr>
          <a:xfrm>
            <a:off x="488500" y="-46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Motivations</a:t>
            </a:r>
            <a:endParaRPr dirty="0"/>
          </a:p>
        </p:txBody>
      </p:sp>
      <p:sp>
        <p:nvSpPr>
          <p:cNvPr id="104" name="Shape 104"/>
          <p:cNvSpPr txBox="1"/>
          <p:nvPr/>
        </p:nvSpPr>
        <p:spPr>
          <a:xfrm>
            <a:off x="5167550" y="4680300"/>
            <a:ext cx="2543100" cy="3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b="1" i="1"/>
              <a:t>Kreslavsky and Head, 2011</a:t>
            </a:r>
            <a:endParaRPr b="1" i="1">
              <a:solidFill>
                <a:schemeClr val="dk1"/>
              </a:solidFill>
            </a:endParaRPr>
          </a:p>
        </p:txBody>
      </p:sp>
      <p:pic>
        <p:nvPicPr>
          <p:cNvPr id="105" name="Shape 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86600" y="720425"/>
            <a:ext cx="5105000" cy="3807479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Shape 107"/>
          <p:cNvSpPr txBox="1"/>
          <p:nvPr/>
        </p:nvSpPr>
        <p:spPr>
          <a:xfrm>
            <a:off x="129750" y="2187718"/>
            <a:ext cx="3756850" cy="768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 b="1" smtClean="0">
                <a:solidFill>
                  <a:schemeClr val="dk1"/>
                </a:solidFill>
              </a:rPr>
              <a:t>CO</a:t>
            </a:r>
            <a:r>
              <a:rPr lang="fr" sz="1600" b="1" baseline="-25000" smtClean="0">
                <a:solidFill>
                  <a:schemeClr val="dk1"/>
                </a:solidFill>
              </a:rPr>
              <a:t>2</a:t>
            </a:r>
            <a:r>
              <a:rPr lang="fr" sz="1600" b="1" smtClean="0">
                <a:solidFill>
                  <a:schemeClr val="dk1"/>
                </a:solidFill>
              </a:rPr>
              <a:t> </a:t>
            </a:r>
            <a:r>
              <a:rPr lang="fr" sz="1600" b="1" dirty="0"/>
              <a:t>glaciers formation </a:t>
            </a:r>
            <a:r>
              <a:rPr lang="fr-FR" sz="1600" b="1" dirty="0" smtClean="0"/>
              <a:t>on </a:t>
            </a:r>
            <a:r>
              <a:rPr lang="fr-FR" sz="1600" b="1" dirty="0" err="1" smtClean="0"/>
              <a:t>poleward</a:t>
            </a:r>
            <a:r>
              <a:rPr lang="fr-FR" sz="1600" b="1" dirty="0" smtClean="0"/>
              <a:t> </a:t>
            </a:r>
            <a:r>
              <a:rPr lang="fr-FR" sz="1600" b="1" dirty="0" err="1" smtClean="0"/>
              <a:t>facing</a:t>
            </a:r>
            <a:r>
              <a:rPr lang="fr-FR" sz="1600" b="1" dirty="0" smtClean="0"/>
              <a:t> </a:t>
            </a:r>
            <a:r>
              <a:rPr lang="fr-FR" sz="1600" b="1" dirty="0" err="1" smtClean="0"/>
              <a:t>slopes</a:t>
            </a:r>
            <a:r>
              <a:rPr lang="fr-FR" sz="1600" b="1" dirty="0" smtClean="0"/>
              <a:t> at high latitudes</a:t>
            </a:r>
            <a:r>
              <a:rPr lang="fr" sz="1600" b="1" dirty="0" smtClean="0"/>
              <a:t>?</a:t>
            </a:r>
            <a:endParaRPr sz="1600" b="1" dirty="0"/>
          </a:p>
        </p:txBody>
      </p:sp>
    </p:spTree>
    <p:extLst>
      <p:ext uri="{BB962C8B-B14F-4D97-AF65-F5344CB8AC3E}">
        <p14:creationId xmlns:p14="http://schemas.microsoft.com/office/powerpoint/2010/main" val="1101692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/>
          <p:cNvSpPr txBox="1"/>
          <p:nvPr/>
        </p:nvSpPr>
        <p:spPr>
          <a:xfrm>
            <a:off x="241539" y="120770"/>
            <a:ext cx="72214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u="sng" dirty="0" err="1" smtClean="0"/>
              <a:t>Modèle</a:t>
            </a:r>
            <a:r>
              <a:rPr lang="en-US" sz="1200" u="sng" dirty="0"/>
              <a:t> </a:t>
            </a:r>
            <a:r>
              <a:rPr lang="en-US" sz="1200" u="sng" dirty="0" smtClean="0"/>
              <a:t>initial sans contribution des </a:t>
            </a:r>
            <a:r>
              <a:rPr lang="en-US" sz="1200" u="sng" dirty="0" err="1" smtClean="0"/>
              <a:t>pentes</a:t>
            </a:r>
            <a:endParaRPr lang="en-US" sz="1200" u="sng" dirty="0"/>
          </a:p>
        </p:txBody>
      </p:sp>
      <p:sp>
        <p:nvSpPr>
          <p:cNvPr id="4" name="ZoneTexte 3"/>
          <p:cNvSpPr txBox="1"/>
          <p:nvPr/>
        </p:nvSpPr>
        <p:spPr>
          <a:xfrm>
            <a:off x="241539" y="1756914"/>
            <a:ext cx="73892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u="sng" dirty="0" smtClean="0"/>
              <a:t>Nouveau </a:t>
            </a:r>
            <a:r>
              <a:rPr lang="en-US" sz="1200" u="sng" dirty="0" err="1" smtClean="0"/>
              <a:t>modèle</a:t>
            </a:r>
            <a:r>
              <a:rPr lang="en-US" sz="1200" u="sng" dirty="0" smtClean="0"/>
              <a:t> avec contribution des </a:t>
            </a:r>
            <a:r>
              <a:rPr lang="en-US" sz="1200" u="sng" dirty="0" err="1" smtClean="0"/>
              <a:t>pentes</a:t>
            </a:r>
            <a:endParaRPr lang="en-US" sz="1200" u="sng" dirty="0"/>
          </a:p>
        </p:txBody>
      </p:sp>
      <p:sp>
        <p:nvSpPr>
          <p:cNvPr id="5" name="Rectangle 4"/>
          <p:cNvSpPr/>
          <p:nvPr/>
        </p:nvSpPr>
        <p:spPr>
          <a:xfrm>
            <a:off x="660830" y="881042"/>
            <a:ext cx="993487" cy="509623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Calcul</a:t>
            </a:r>
            <a:r>
              <a:rPr lang="en-US" sz="105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insolation / </a:t>
            </a:r>
            <a:r>
              <a:rPr lang="en-US" sz="105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émissivité</a:t>
            </a:r>
            <a:endParaRPr lang="en-US" sz="105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110618" y="903050"/>
            <a:ext cx="978955" cy="465605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Calcul</a:t>
            </a:r>
            <a:r>
              <a:rPr lang="en-US" sz="105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105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température</a:t>
            </a:r>
            <a:r>
              <a:rPr lang="en-US" sz="105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de surface</a:t>
            </a:r>
            <a:endParaRPr lang="en-US" sz="105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545873" y="815057"/>
            <a:ext cx="1046672" cy="628548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Calcul</a:t>
            </a:r>
            <a:r>
              <a:rPr lang="en-US" sz="105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Condensation / Sublimation CO2</a:t>
            </a:r>
            <a:endParaRPr lang="en-US" sz="105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pSp>
        <p:nvGrpSpPr>
          <p:cNvPr id="10" name="Grouper 9"/>
          <p:cNvGrpSpPr/>
          <p:nvPr/>
        </p:nvGrpSpPr>
        <p:grpSpPr>
          <a:xfrm>
            <a:off x="1932207" y="821580"/>
            <a:ext cx="900521" cy="628547"/>
            <a:chOff x="2733135" y="566443"/>
            <a:chExt cx="1196905" cy="883684"/>
          </a:xfrm>
        </p:grpSpPr>
        <p:sp>
          <p:nvSpPr>
            <p:cNvPr id="8" name="Ellipse 7"/>
            <p:cNvSpPr/>
            <p:nvPr/>
          </p:nvSpPr>
          <p:spPr>
            <a:xfrm>
              <a:off x="2733136" y="566443"/>
              <a:ext cx="1196904" cy="288449"/>
            </a:xfrm>
            <a:prstGeom prst="ellipse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Insol.</a:t>
              </a:r>
              <a:endParaRPr lang="en-US" sz="1050" dirty="0"/>
            </a:p>
          </p:txBody>
        </p:sp>
        <p:sp>
          <p:nvSpPr>
            <p:cNvPr id="9" name="Ellipse 8"/>
            <p:cNvSpPr/>
            <p:nvPr/>
          </p:nvSpPr>
          <p:spPr>
            <a:xfrm>
              <a:off x="2733135" y="1161678"/>
              <a:ext cx="1196904" cy="288449"/>
            </a:xfrm>
            <a:prstGeom prst="ellipse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 err="1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Emiss</a:t>
              </a:r>
              <a:r>
                <a:rPr lang="en-US" sz="105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.</a:t>
              </a:r>
              <a:endParaRPr lang="en-US" sz="1050" dirty="0"/>
            </a:p>
          </p:txBody>
        </p:sp>
      </p:grpSp>
      <p:cxnSp>
        <p:nvCxnSpPr>
          <p:cNvPr id="12" name="Connecteur droit avec flèche 11"/>
          <p:cNvCxnSpPr>
            <a:stCxn id="5" idx="3"/>
            <a:endCxn id="8" idx="2"/>
          </p:cNvCxnSpPr>
          <p:nvPr/>
        </p:nvCxnSpPr>
        <p:spPr>
          <a:xfrm flipV="1">
            <a:off x="1654317" y="924164"/>
            <a:ext cx="277891" cy="211690"/>
          </a:xfrm>
          <a:prstGeom prst="straightConnector1">
            <a:avLst/>
          </a:prstGeom>
          <a:ln w="63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avec flèche 12"/>
          <p:cNvCxnSpPr>
            <a:stCxn id="5" idx="3"/>
            <a:endCxn id="9" idx="2"/>
          </p:cNvCxnSpPr>
          <p:nvPr/>
        </p:nvCxnSpPr>
        <p:spPr>
          <a:xfrm>
            <a:off x="1654317" y="1135854"/>
            <a:ext cx="277890" cy="211689"/>
          </a:xfrm>
          <a:prstGeom prst="straightConnector1">
            <a:avLst/>
          </a:prstGeom>
          <a:ln w="63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15"/>
          <p:cNvCxnSpPr>
            <a:stCxn id="9" idx="6"/>
            <a:endCxn id="6" idx="1"/>
          </p:cNvCxnSpPr>
          <p:nvPr/>
        </p:nvCxnSpPr>
        <p:spPr>
          <a:xfrm flipV="1">
            <a:off x="2832727" y="1135853"/>
            <a:ext cx="277891" cy="211690"/>
          </a:xfrm>
          <a:prstGeom prst="straightConnector1">
            <a:avLst/>
          </a:prstGeom>
          <a:ln w="63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avec flèche 18"/>
          <p:cNvCxnSpPr>
            <a:stCxn id="8" idx="6"/>
            <a:endCxn id="6" idx="1"/>
          </p:cNvCxnSpPr>
          <p:nvPr/>
        </p:nvCxnSpPr>
        <p:spPr>
          <a:xfrm>
            <a:off x="2832728" y="924164"/>
            <a:ext cx="277890" cy="211689"/>
          </a:xfrm>
          <a:prstGeom prst="straightConnector1">
            <a:avLst/>
          </a:prstGeom>
          <a:ln w="63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avec flèche 21"/>
          <p:cNvCxnSpPr>
            <a:stCxn id="6" idx="3"/>
            <a:endCxn id="25" idx="2"/>
          </p:cNvCxnSpPr>
          <p:nvPr/>
        </p:nvCxnSpPr>
        <p:spPr>
          <a:xfrm flipV="1">
            <a:off x="4089573" y="1129331"/>
            <a:ext cx="277890" cy="6522"/>
          </a:xfrm>
          <a:prstGeom prst="straightConnector1">
            <a:avLst/>
          </a:prstGeom>
          <a:ln w="63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Ellipse 24"/>
          <p:cNvSpPr/>
          <p:nvPr/>
        </p:nvSpPr>
        <p:spPr>
          <a:xfrm>
            <a:off x="4367463" y="1026747"/>
            <a:ext cx="900520" cy="205168"/>
          </a:xfrm>
          <a:prstGeom prst="ellipse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T. surf.</a:t>
            </a:r>
            <a:endParaRPr lang="en-US" sz="1050" dirty="0"/>
          </a:p>
        </p:txBody>
      </p:sp>
      <p:cxnSp>
        <p:nvCxnSpPr>
          <p:cNvPr id="28" name="Connecteur droit avec flèche 27"/>
          <p:cNvCxnSpPr>
            <a:stCxn id="25" idx="6"/>
            <a:endCxn id="7" idx="1"/>
          </p:cNvCxnSpPr>
          <p:nvPr/>
        </p:nvCxnSpPr>
        <p:spPr>
          <a:xfrm>
            <a:off x="5267983" y="1129331"/>
            <a:ext cx="277890" cy="0"/>
          </a:xfrm>
          <a:prstGeom prst="straightConnector1">
            <a:avLst/>
          </a:prstGeom>
          <a:ln w="63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Ellipse 65"/>
          <p:cNvSpPr/>
          <p:nvPr/>
        </p:nvSpPr>
        <p:spPr>
          <a:xfrm>
            <a:off x="6870436" y="975454"/>
            <a:ext cx="1010638" cy="320795"/>
          </a:xfrm>
          <a:prstGeom prst="ellipse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Glace CO2</a:t>
            </a:r>
            <a:endParaRPr lang="en-US" sz="1050" dirty="0"/>
          </a:p>
        </p:txBody>
      </p:sp>
      <p:cxnSp>
        <p:nvCxnSpPr>
          <p:cNvPr id="67" name="Connecteur droit avec flèche 66"/>
          <p:cNvCxnSpPr>
            <a:stCxn id="7" idx="3"/>
            <a:endCxn id="66" idx="2"/>
          </p:cNvCxnSpPr>
          <p:nvPr/>
        </p:nvCxnSpPr>
        <p:spPr>
          <a:xfrm>
            <a:off x="6592545" y="1129331"/>
            <a:ext cx="277891" cy="6521"/>
          </a:xfrm>
          <a:prstGeom prst="straightConnector1">
            <a:avLst/>
          </a:prstGeom>
          <a:ln w="63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9" name="Grouper 138"/>
          <p:cNvGrpSpPr/>
          <p:nvPr/>
        </p:nvGrpSpPr>
        <p:grpSpPr>
          <a:xfrm>
            <a:off x="1236224" y="2198749"/>
            <a:ext cx="6226757" cy="635070"/>
            <a:chOff x="1236224" y="2198749"/>
            <a:chExt cx="6226757" cy="635070"/>
          </a:xfrm>
        </p:grpSpPr>
        <p:sp>
          <p:nvSpPr>
            <p:cNvPr id="109" name="Rectangle 108"/>
            <p:cNvSpPr/>
            <p:nvPr/>
          </p:nvSpPr>
          <p:spPr>
            <a:xfrm>
              <a:off x="2692525" y="2286742"/>
              <a:ext cx="978955" cy="465605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 err="1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Calcul</a:t>
              </a:r>
              <a:r>
                <a:rPr lang="en-US" sz="105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  <a:r>
                <a:rPr lang="en-US" sz="1050" dirty="0" err="1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température</a:t>
              </a:r>
              <a:r>
                <a:rPr lang="en-US" sz="105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de surface</a:t>
              </a:r>
              <a:endParaRPr lang="en-US" sz="105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10" name="Rectangle 109"/>
            <p:cNvSpPr/>
            <p:nvPr/>
          </p:nvSpPr>
          <p:spPr>
            <a:xfrm>
              <a:off x="5127780" y="2198749"/>
              <a:ext cx="1046672" cy="628548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 err="1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Calcul</a:t>
              </a:r>
              <a:r>
                <a:rPr lang="en-US" sz="105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Condensation / Sublimation CO2</a:t>
              </a:r>
              <a:endParaRPr lang="en-US" sz="105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grpSp>
          <p:nvGrpSpPr>
            <p:cNvPr id="111" name="Grouper 110"/>
            <p:cNvGrpSpPr/>
            <p:nvPr/>
          </p:nvGrpSpPr>
          <p:grpSpPr>
            <a:xfrm>
              <a:off x="1514114" y="2205272"/>
              <a:ext cx="900521" cy="628547"/>
              <a:chOff x="2733135" y="566443"/>
              <a:chExt cx="1196905" cy="883684"/>
            </a:xfrm>
          </p:grpSpPr>
          <p:sp>
            <p:nvSpPr>
              <p:cNvPr id="112" name="Ellipse 111"/>
              <p:cNvSpPr/>
              <p:nvPr/>
            </p:nvSpPr>
            <p:spPr>
              <a:xfrm>
                <a:off x="2733136" y="566443"/>
                <a:ext cx="1196904" cy="288449"/>
              </a:xfrm>
              <a:prstGeom prst="ellipse">
                <a:avLst/>
              </a:prstGeom>
              <a:noFill/>
              <a:ln w="6350">
                <a:solidFill>
                  <a:srgbClr val="FF0000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Insol.</a:t>
                </a:r>
                <a:endParaRPr lang="en-US" sz="1050" dirty="0"/>
              </a:p>
            </p:txBody>
          </p:sp>
          <p:sp>
            <p:nvSpPr>
              <p:cNvPr id="113" name="Ellipse 112"/>
              <p:cNvSpPr/>
              <p:nvPr/>
            </p:nvSpPr>
            <p:spPr>
              <a:xfrm>
                <a:off x="2733135" y="1161678"/>
                <a:ext cx="1196904" cy="288449"/>
              </a:xfrm>
              <a:prstGeom prst="ellipse">
                <a:avLst/>
              </a:prstGeom>
              <a:noFill/>
              <a:ln w="6350">
                <a:solidFill>
                  <a:srgbClr val="FF0000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 err="1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Emiss</a:t>
                </a:r>
                <a:r>
                  <a:rPr lang="en-US" sz="1050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.</a:t>
                </a:r>
                <a:endParaRPr lang="en-US" sz="1050" dirty="0"/>
              </a:p>
            </p:txBody>
          </p:sp>
        </p:grpSp>
        <p:cxnSp>
          <p:nvCxnSpPr>
            <p:cNvPr id="114" name="Connecteur droit avec flèche 113"/>
            <p:cNvCxnSpPr>
              <a:stCxn id="112" idx="3"/>
              <a:endCxn id="115" idx="2"/>
            </p:cNvCxnSpPr>
            <p:nvPr/>
          </p:nvCxnSpPr>
          <p:spPr>
            <a:xfrm flipV="1">
              <a:off x="1236224" y="2307856"/>
              <a:ext cx="277891" cy="211690"/>
            </a:xfrm>
            <a:prstGeom prst="straightConnector1">
              <a:avLst/>
            </a:prstGeom>
            <a:ln w="63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necteur droit avec flèche 114"/>
            <p:cNvCxnSpPr>
              <a:stCxn id="112" idx="3"/>
              <a:endCxn id="116" idx="2"/>
            </p:cNvCxnSpPr>
            <p:nvPr/>
          </p:nvCxnSpPr>
          <p:spPr>
            <a:xfrm>
              <a:off x="1236224" y="2519546"/>
              <a:ext cx="277890" cy="211689"/>
            </a:xfrm>
            <a:prstGeom prst="straightConnector1">
              <a:avLst/>
            </a:prstGeom>
            <a:ln w="63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necteur droit avec flèche 115"/>
            <p:cNvCxnSpPr>
              <a:stCxn id="116" idx="6"/>
              <a:endCxn id="113" idx="1"/>
            </p:cNvCxnSpPr>
            <p:nvPr/>
          </p:nvCxnSpPr>
          <p:spPr>
            <a:xfrm flipV="1">
              <a:off x="2414634" y="2519545"/>
              <a:ext cx="277891" cy="211690"/>
            </a:xfrm>
            <a:prstGeom prst="straightConnector1">
              <a:avLst/>
            </a:prstGeom>
            <a:ln w="63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necteur droit avec flèche 116"/>
            <p:cNvCxnSpPr>
              <a:stCxn id="115" idx="6"/>
              <a:endCxn id="113" idx="1"/>
            </p:cNvCxnSpPr>
            <p:nvPr/>
          </p:nvCxnSpPr>
          <p:spPr>
            <a:xfrm>
              <a:off x="2414635" y="2307856"/>
              <a:ext cx="277890" cy="211689"/>
            </a:xfrm>
            <a:prstGeom prst="straightConnector1">
              <a:avLst/>
            </a:prstGeom>
            <a:ln w="63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necteur droit avec flèche 117"/>
            <p:cNvCxnSpPr>
              <a:stCxn id="113" idx="3"/>
            </p:cNvCxnSpPr>
            <p:nvPr/>
          </p:nvCxnSpPr>
          <p:spPr>
            <a:xfrm flipV="1">
              <a:off x="3671480" y="2513023"/>
              <a:ext cx="277890" cy="6522"/>
            </a:xfrm>
            <a:prstGeom prst="straightConnector1">
              <a:avLst/>
            </a:prstGeom>
            <a:ln w="63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9" name="Ellipse 118"/>
            <p:cNvSpPr/>
            <p:nvPr/>
          </p:nvSpPr>
          <p:spPr>
            <a:xfrm>
              <a:off x="3949370" y="2410439"/>
              <a:ext cx="900520" cy="205168"/>
            </a:xfrm>
            <a:prstGeom prst="ellipse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T. surf.</a:t>
              </a:r>
              <a:endParaRPr lang="en-US" sz="1050" dirty="0"/>
            </a:p>
          </p:txBody>
        </p:sp>
        <p:cxnSp>
          <p:nvCxnSpPr>
            <p:cNvPr id="120" name="Connecteur droit avec flèche 119"/>
            <p:cNvCxnSpPr>
              <a:endCxn id="114" idx="1"/>
            </p:cNvCxnSpPr>
            <p:nvPr/>
          </p:nvCxnSpPr>
          <p:spPr>
            <a:xfrm>
              <a:off x="4849890" y="2513023"/>
              <a:ext cx="277890" cy="0"/>
            </a:xfrm>
            <a:prstGeom prst="straightConnector1">
              <a:avLst/>
            </a:prstGeom>
            <a:ln w="63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Ellipse 120"/>
            <p:cNvSpPr/>
            <p:nvPr/>
          </p:nvSpPr>
          <p:spPr>
            <a:xfrm>
              <a:off x="6452343" y="2359146"/>
              <a:ext cx="1010638" cy="320795"/>
            </a:xfrm>
            <a:prstGeom prst="ellipse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Glace CO2</a:t>
              </a:r>
              <a:endParaRPr lang="en-US" sz="1050" dirty="0"/>
            </a:p>
          </p:txBody>
        </p:sp>
        <p:cxnSp>
          <p:nvCxnSpPr>
            <p:cNvPr id="122" name="Connecteur droit avec flèche 121"/>
            <p:cNvCxnSpPr>
              <a:stCxn id="114" idx="3"/>
            </p:cNvCxnSpPr>
            <p:nvPr/>
          </p:nvCxnSpPr>
          <p:spPr>
            <a:xfrm>
              <a:off x="6174452" y="2513023"/>
              <a:ext cx="277891" cy="6521"/>
            </a:xfrm>
            <a:prstGeom prst="straightConnector1">
              <a:avLst/>
            </a:prstGeom>
            <a:ln w="63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8" name="Grouper 137"/>
          <p:cNvGrpSpPr/>
          <p:nvPr/>
        </p:nvGrpSpPr>
        <p:grpSpPr>
          <a:xfrm>
            <a:off x="1236224" y="4005821"/>
            <a:ext cx="6226757" cy="635070"/>
            <a:chOff x="1236224" y="4005821"/>
            <a:chExt cx="6226757" cy="635070"/>
          </a:xfrm>
        </p:grpSpPr>
        <p:sp>
          <p:nvSpPr>
            <p:cNvPr id="123" name="Rectangle 122"/>
            <p:cNvSpPr/>
            <p:nvPr/>
          </p:nvSpPr>
          <p:spPr>
            <a:xfrm>
              <a:off x="2692525" y="4093814"/>
              <a:ext cx="978955" cy="465605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 err="1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Calcul</a:t>
              </a:r>
              <a:r>
                <a:rPr lang="en-US" sz="105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  <a:r>
                <a:rPr lang="en-US" sz="1050" dirty="0" err="1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température</a:t>
              </a:r>
              <a:r>
                <a:rPr lang="en-US" sz="105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de surface</a:t>
              </a:r>
              <a:endParaRPr lang="en-US" sz="105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24" name="Rectangle 123"/>
            <p:cNvSpPr/>
            <p:nvPr/>
          </p:nvSpPr>
          <p:spPr>
            <a:xfrm>
              <a:off x="5127780" y="4005821"/>
              <a:ext cx="1046672" cy="628548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 err="1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Calcul</a:t>
              </a:r>
              <a:r>
                <a:rPr lang="en-US" sz="105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Condensation / Sublimation CO2</a:t>
              </a:r>
              <a:endParaRPr lang="en-US" sz="105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grpSp>
          <p:nvGrpSpPr>
            <p:cNvPr id="125" name="Grouper 124"/>
            <p:cNvGrpSpPr/>
            <p:nvPr/>
          </p:nvGrpSpPr>
          <p:grpSpPr>
            <a:xfrm>
              <a:off x="1514114" y="4012344"/>
              <a:ext cx="900521" cy="628547"/>
              <a:chOff x="2733135" y="566443"/>
              <a:chExt cx="1196905" cy="883684"/>
            </a:xfrm>
          </p:grpSpPr>
          <p:sp>
            <p:nvSpPr>
              <p:cNvPr id="126" name="Ellipse 125"/>
              <p:cNvSpPr/>
              <p:nvPr/>
            </p:nvSpPr>
            <p:spPr>
              <a:xfrm>
                <a:off x="2733136" y="566443"/>
                <a:ext cx="1196904" cy="288449"/>
              </a:xfrm>
              <a:prstGeom prst="ellipse">
                <a:avLst/>
              </a:prstGeom>
              <a:noFill/>
              <a:ln w="6350">
                <a:solidFill>
                  <a:srgbClr val="FF0000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Insol.</a:t>
                </a:r>
                <a:endParaRPr lang="en-US" sz="1050" dirty="0"/>
              </a:p>
            </p:txBody>
          </p:sp>
          <p:sp>
            <p:nvSpPr>
              <p:cNvPr id="127" name="Ellipse 126"/>
              <p:cNvSpPr/>
              <p:nvPr/>
            </p:nvSpPr>
            <p:spPr>
              <a:xfrm>
                <a:off x="2733135" y="1161678"/>
                <a:ext cx="1196904" cy="288449"/>
              </a:xfrm>
              <a:prstGeom prst="ellipse">
                <a:avLst/>
              </a:prstGeom>
              <a:noFill/>
              <a:ln w="6350">
                <a:solidFill>
                  <a:srgbClr val="FF0000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 err="1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Emiss</a:t>
                </a:r>
                <a:r>
                  <a:rPr lang="en-US" sz="1050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.</a:t>
                </a:r>
                <a:endParaRPr lang="en-US" sz="1050" dirty="0"/>
              </a:p>
            </p:txBody>
          </p:sp>
        </p:grpSp>
        <p:cxnSp>
          <p:nvCxnSpPr>
            <p:cNvPr id="128" name="Connecteur droit avec flèche 127"/>
            <p:cNvCxnSpPr/>
            <p:nvPr/>
          </p:nvCxnSpPr>
          <p:spPr>
            <a:xfrm flipV="1">
              <a:off x="1236224" y="4114928"/>
              <a:ext cx="277891" cy="211690"/>
            </a:xfrm>
            <a:prstGeom prst="straightConnector1">
              <a:avLst/>
            </a:prstGeom>
            <a:ln w="63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cteur droit avec flèche 128"/>
            <p:cNvCxnSpPr/>
            <p:nvPr/>
          </p:nvCxnSpPr>
          <p:spPr>
            <a:xfrm>
              <a:off x="1236224" y="4326618"/>
              <a:ext cx="277890" cy="211689"/>
            </a:xfrm>
            <a:prstGeom prst="straightConnector1">
              <a:avLst/>
            </a:prstGeom>
            <a:ln w="63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Connecteur droit avec flèche 129"/>
            <p:cNvCxnSpPr/>
            <p:nvPr/>
          </p:nvCxnSpPr>
          <p:spPr>
            <a:xfrm flipV="1">
              <a:off x="2414634" y="4326617"/>
              <a:ext cx="277891" cy="211690"/>
            </a:xfrm>
            <a:prstGeom prst="straightConnector1">
              <a:avLst/>
            </a:prstGeom>
            <a:ln w="63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Connecteur droit avec flèche 130"/>
            <p:cNvCxnSpPr/>
            <p:nvPr/>
          </p:nvCxnSpPr>
          <p:spPr>
            <a:xfrm>
              <a:off x="2414635" y="4114928"/>
              <a:ext cx="277890" cy="211689"/>
            </a:xfrm>
            <a:prstGeom prst="straightConnector1">
              <a:avLst/>
            </a:prstGeom>
            <a:ln w="63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Connecteur droit avec flèche 131"/>
            <p:cNvCxnSpPr/>
            <p:nvPr/>
          </p:nvCxnSpPr>
          <p:spPr>
            <a:xfrm flipV="1">
              <a:off x="3671480" y="4320095"/>
              <a:ext cx="277890" cy="6522"/>
            </a:xfrm>
            <a:prstGeom prst="straightConnector1">
              <a:avLst/>
            </a:prstGeom>
            <a:ln w="63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3" name="Ellipse 132"/>
            <p:cNvSpPr/>
            <p:nvPr/>
          </p:nvSpPr>
          <p:spPr>
            <a:xfrm>
              <a:off x="3949370" y="4217511"/>
              <a:ext cx="900520" cy="205168"/>
            </a:xfrm>
            <a:prstGeom prst="ellipse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T. surf.</a:t>
              </a:r>
              <a:endParaRPr lang="en-US" sz="1050" dirty="0"/>
            </a:p>
          </p:txBody>
        </p:sp>
        <p:cxnSp>
          <p:nvCxnSpPr>
            <p:cNvPr id="134" name="Connecteur droit avec flèche 133"/>
            <p:cNvCxnSpPr/>
            <p:nvPr/>
          </p:nvCxnSpPr>
          <p:spPr>
            <a:xfrm>
              <a:off x="4849890" y="4320095"/>
              <a:ext cx="277890" cy="0"/>
            </a:xfrm>
            <a:prstGeom prst="straightConnector1">
              <a:avLst/>
            </a:prstGeom>
            <a:ln w="63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5" name="Ellipse 134"/>
            <p:cNvSpPr/>
            <p:nvPr/>
          </p:nvSpPr>
          <p:spPr>
            <a:xfrm>
              <a:off x="6452343" y="4166218"/>
              <a:ext cx="1010638" cy="320795"/>
            </a:xfrm>
            <a:prstGeom prst="ellipse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Glace CO2</a:t>
              </a:r>
              <a:endParaRPr lang="en-US" sz="1050" dirty="0"/>
            </a:p>
          </p:txBody>
        </p:sp>
        <p:cxnSp>
          <p:nvCxnSpPr>
            <p:cNvPr id="136" name="Connecteur droit avec flèche 135"/>
            <p:cNvCxnSpPr/>
            <p:nvPr/>
          </p:nvCxnSpPr>
          <p:spPr>
            <a:xfrm>
              <a:off x="6174452" y="4320095"/>
              <a:ext cx="277891" cy="6521"/>
            </a:xfrm>
            <a:prstGeom prst="straightConnector1">
              <a:avLst/>
            </a:prstGeom>
            <a:ln w="63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7" name="Rectangle 136"/>
          <p:cNvSpPr/>
          <p:nvPr/>
        </p:nvSpPr>
        <p:spPr>
          <a:xfrm>
            <a:off x="95971" y="3165008"/>
            <a:ext cx="993487" cy="509623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Calcul</a:t>
            </a:r>
            <a:r>
              <a:rPr lang="en-US" sz="105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insolation / </a:t>
            </a:r>
            <a:r>
              <a:rPr lang="en-US" sz="105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émissivité</a:t>
            </a:r>
            <a:endParaRPr lang="en-US" sz="105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0" name="Accolade ouvrante 139"/>
          <p:cNvSpPr/>
          <p:nvPr/>
        </p:nvSpPr>
        <p:spPr>
          <a:xfrm>
            <a:off x="1089458" y="2241772"/>
            <a:ext cx="146766" cy="2354149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ectangle 140"/>
          <p:cNvSpPr/>
          <p:nvPr/>
        </p:nvSpPr>
        <p:spPr>
          <a:xfrm>
            <a:off x="211674" y="2377856"/>
            <a:ext cx="762080" cy="283374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 err="1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Pente</a:t>
            </a:r>
            <a:r>
              <a:rPr lang="en-US" sz="1050" b="1" dirty="0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1</a:t>
            </a:r>
            <a:endParaRPr lang="en-US" sz="1050" b="1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2" name="Rectangle 141"/>
          <p:cNvSpPr/>
          <p:nvPr/>
        </p:nvSpPr>
        <p:spPr>
          <a:xfrm>
            <a:off x="225586" y="4193603"/>
            <a:ext cx="762080" cy="283374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 err="1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Pente</a:t>
            </a:r>
            <a:r>
              <a:rPr lang="en-US" sz="1050" b="1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1050" b="1" dirty="0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7</a:t>
            </a:r>
            <a:endParaRPr lang="en-US" sz="1050" b="1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144" name="Connecteur droit 143"/>
          <p:cNvCxnSpPr/>
          <p:nvPr/>
        </p:nvCxnSpPr>
        <p:spPr>
          <a:xfrm>
            <a:off x="1932207" y="3180520"/>
            <a:ext cx="0" cy="478597"/>
          </a:xfrm>
          <a:prstGeom prst="line">
            <a:avLst/>
          </a:prstGeom>
          <a:ln w="952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Connecteur droit 148"/>
          <p:cNvCxnSpPr/>
          <p:nvPr/>
        </p:nvCxnSpPr>
        <p:spPr>
          <a:xfrm>
            <a:off x="4338457" y="3180520"/>
            <a:ext cx="0" cy="478597"/>
          </a:xfrm>
          <a:prstGeom prst="line">
            <a:avLst/>
          </a:prstGeom>
          <a:ln w="952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onnecteur droit 149"/>
          <p:cNvCxnSpPr/>
          <p:nvPr/>
        </p:nvCxnSpPr>
        <p:spPr>
          <a:xfrm>
            <a:off x="6957662" y="3180520"/>
            <a:ext cx="0" cy="478597"/>
          </a:xfrm>
          <a:prstGeom prst="line">
            <a:avLst/>
          </a:prstGeom>
          <a:ln w="952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Connecteur droit 150"/>
          <p:cNvCxnSpPr/>
          <p:nvPr/>
        </p:nvCxnSpPr>
        <p:spPr>
          <a:xfrm>
            <a:off x="3182976" y="3180520"/>
            <a:ext cx="0" cy="478597"/>
          </a:xfrm>
          <a:prstGeom prst="line">
            <a:avLst/>
          </a:prstGeom>
          <a:ln w="95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Connecteur droit 152"/>
          <p:cNvCxnSpPr/>
          <p:nvPr/>
        </p:nvCxnSpPr>
        <p:spPr>
          <a:xfrm>
            <a:off x="5651116" y="3180520"/>
            <a:ext cx="0" cy="478597"/>
          </a:xfrm>
          <a:prstGeom prst="line">
            <a:avLst/>
          </a:prstGeom>
          <a:ln w="95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Connecteur droit avec flèche 153"/>
          <p:cNvCxnSpPr>
            <a:stCxn id="121" idx="6"/>
            <a:endCxn id="163" idx="2"/>
          </p:cNvCxnSpPr>
          <p:nvPr/>
        </p:nvCxnSpPr>
        <p:spPr>
          <a:xfrm>
            <a:off x="7462981" y="2519544"/>
            <a:ext cx="418093" cy="899302"/>
          </a:xfrm>
          <a:prstGeom prst="straightConnector1">
            <a:avLst/>
          </a:prstGeom>
          <a:ln w="63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Connecteur droit avec flèche 156"/>
          <p:cNvCxnSpPr>
            <a:stCxn id="135" idx="6"/>
            <a:endCxn id="163" idx="2"/>
          </p:cNvCxnSpPr>
          <p:nvPr/>
        </p:nvCxnSpPr>
        <p:spPr>
          <a:xfrm flipV="1">
            <a:off x="7462981" y="3418846"/>
            <a:ext cx="418093" cy="907770"/>
          </a:xfrm>
          <a:prstGeom prst="straightConnector1">
            <a:avLst/>
          </a:prstGeom>
          <a:ln w="63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Ellipse 162"/>
          <p:cNvSpPr/>
          <p:nvPr/>
        </p:nvSpPr>
        <p:spPr>
          <a:xfrm>
            <a:off x="7881074" y="3258448"/>
            <a:ext cx="1010638" cy="320795"/>
          </a:xfrm>
          <a:prstGeom prst="ellipse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Glace CO2 tot.</a:t>
            </a:r>
            <a:endParaRPr lang="en-US" sz="1050" dirty="0"/>
          </a:p>
        </p:txBody>
      </p:sp>
      <p:sp>
        <p:nvSpPr>
          <p:cNvPr id="170" name="ZoneTexte 169"/>
          <p:cNvSpPr txBox="1"/>
          <p:nvPr/>
        </p:nvSpPr>
        <p:spPr>
          <a:xfrm>
            <a:off x="7630752" y="2762038"/>
            <a:ext cx="141790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>
                <a:solidFill>
                  <a:srgbClr val="FF0000"/>
                </a:solidFill>
              </a:rPr>
              <a:t>x proportion </a:t>
            </a:r>
            <a:r>
              <a:rPr lang="en-US" sz="1050" dirty="0" err="1" smtClean="0">
                <a:solidFill>
                  <a:srgbClr val="FF0000"/>
                </a:solidFill>
              </a:rPr>
              <a:t>pente</a:t>
            </a:r>
            <a:r>
              <a:rPr lang="en-US" sz="1050" dirty="0" smtClean="0">
                <a:solidFill>
                  <a:srgbClr val="FF0000"/>
                </a:solidFill>
              </a:rPr>
              <a:t> 1</a:t>
            </a:r>
            <a:endParaRPr lang="en-US" sz="1050" dirty="0">
              <a:solidFill>
                <a:srgbClr val="FF0000"/>
              </a:solidFill>
            </a:endParaRPr>
          </a:p>
        </p:txBody>
      </p:sp>
      <p:sp>
        <p:nvSpPr>
          <p:cNvPr id="171" name="ZoneTexte 170"/>
          <p:cNvSpPr txBox="1"/>
          <p:nvPr/>
        </p:nvSpPr>
        <p:spPr>
          <a:xfrm>
            <a:off x="7677441" y="3739641"/>
            <a:ext cx="141790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>
                <a:solidFill>
                  <a:srgbClr val="FF0000"/>
                </a:solidFill>
              </a:rPr>
              <a:t>x proportion </a:t>
            </a:r>
            <a:r>
              <a:rPr lang="en-US" sz="1050" dirty="0" err="1" smtClean="0">
                <a:solidFill>
                  <a:srgbClr val="FF0000"/>
                </a:solidFill>
              </a:rPr>
              <a:t>pente</a:t>
            </a:r>
            <a:r>
              <a:rPr lang="en-US" sz="1050" dirty="0" smtClean="0">
                <a:solidFill>
                  <a:srgbClr val="FF0000"/>
                </a:solidFill>
              </a:rPr>
              <a:t> 7</a:t>
            </a:r>
            <a:endParaRPr lang="en-US" sz="105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633741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9119" y="1341043"/>
            <a:ext cx="3960000" cy="4722524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723" y="1341043"/>
            <a:ext cx="3960000" cy="4722524"/>
          </a:xfrm>
          <a:prstGeom prst="rect">
            <a:avLst/>
          </a:prstGeom>
        </p:spPr>
      </p:pic>
      <p:sp>
        <p:nvSpPr>
          <p:cNvPr id="120" name="Shape 120"/>
          <p:cNvSpPr txBox="1">
            <a:spLocks noGrp="1"/>
          </p:cNvSpPr>
          <p:nvPr>
            <p:ph type="title"/>
          </p:nvPr>
        </p:nvSpPr>
        <p:spPr>
          <a:xfrm>
            <a:off x="488500" y="-46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fr-FR" dirty="0"/>
              <a:t>Rough Mars </a:t>
            </a:r>
            <a:r>
              <a:rPr lang="fr-FR" dirty="0" err="1"/>
              <a:t>experiment</a:t>
            </a:r>
            <a:endParaRPr dirty="0"/>
          </a:p>
        </p:txBody>
      </p:sp>
      <p:sp>
        <p:nvSpPr>
          <p:cNvPr id="10" name="ZoneTexte 9"/>
          <p:cNvSpPr txBox="1"/>
          <p:nvPr/>
        </p:nvSpPr>
        <p:spPr>
          <a:xfrm>
            <a:off x="0" y="3048093"/>
            <a:ext cx="584512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1000" i="1" dirty="0" smtClean="0"/>
              <a:t>e </a:t>
            </a:r>
            <a:r>
              <a:rPr lang="fr-FR" sz="1000" dirty="0" smtClean="0"/>
              <a:t>= 0</a:t>
            </a:r>
            <a:endParaRPr lang="fr-FR" sz="1000" i="1" dirty="0"/>
          </a:p>
        </p:txBody>
      </p:sp>
      <p:sp>
        <p:nvSpPr>
          <p:cNvPr id="11" name="ZoneTexte 10"/>
          <p:cNvSpPr txBox="1"/>
          <p:nvPr/>
        </p:nvSpPr>
        <p:spPr>
          <a:xfrm>
            <a:off x="207559" y="1896043"/>
            <a:ext cx="48056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50" b="1" dirty="0" smtClean="0"/>
              <a:t>15°</a:t>
            </a:r>
            <a:endParaRPr lang="fr-FR" sz="1050" b="1" dirty="0"/>
          </a:p>
        </p:txBody>
      </p:sp>
      <p:cxnSp>
        <p:nvCxnSpPr>
          <p:cNvPr id="12" name="Connecteur droit 11"/>
          <p:cNvCxnSpPr/>
          <p:nvPr/>
        </p:nvCxnSpPr>
        <p:spPr>
          <a:xfrm>
            <a:off x="486209" y="2149959"/>
            <a:ext cx="0" cy="1278818"/>
          </a:xfrm>
          <a:prstGeom prst="line">
            <a:avLst/>
          </a:prstGeom>
          <a:ln w="95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er 12"/>
          <p:cNvGrpSpPr/>
          <p:nvPr/>
        </p:nvGrpSpPr>
        <p:grpSpPr>
          <a:xfrm rot="490131">
            <a:off x="176933" y="2209186"/>
            <a:ext cx="690365" cy="1154153"/>
            <a:chOff x="6302813" y="830094"/>
            <a:chExt cx="2009183" cy="3358953"/>
          </a:xfrm>
        </p:grpSpPr>
        <p:grpSp>
          <p:nvGrpSpPr>
            <p:cNvPr id="14" name="Grouper 13"/>
            <p:cNvGrpSpPr/>
            <p:nvPr/>
          </p:nvGrpSpPr>
          <p:grpSpPr>
            <a:xfrm>
              <a:off x="6302813" y="830094"/>
              <a:ext cx="2009183" cy="3358953"/>
              <a:chOff x="6302813" y="830094"/>
              <a:chExt cx="2009183" cy="3358953"/>
            </a:xfrm>
          </p:grpSpPr>
          <p:cxnSp>
            <p:nvCxnSpPr>
              <p:cNvPr id="16" name="Connecteur droit 15"/>
              <p:cNvCxnSpPr/>
              <p:nvPr/>
            </p:nvCxnSpPr>
            <p:spPr>
              <a:xfrm>
                <a:off x="6423498" y="830094"/>
                <a:ext cx="1567588" cy="3358953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7" name="Image 16" descr="clear_mars_dark.gif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colorTemperature colorTemp="11200"/>
                        </a14:imgEffect>
                        <a14:imgEffect>
                          <a14:brightnessContrast bright="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 rot="20096269">
                <a:off x="6302813" y="1603268"/>
                <a:ext cx="1800000" cy="1800200"/>
              </a:xfrm>
              <a:prstGeom prst="rect">
                <a:avLst/>
              </a:prstGeom>
            </p:spPr>
          </p:pic>
          <p:sp>
            <p:nvSpPr>
              <p:cNvPr id="18" name="Ellipse 17"/>
              <p:cNvSpPr/>
              <p:nvPr/>
            </p:nvSpPr>
            <p:spPr>
              <a:xfrm rot="20051200">
                <a:off x="7324568" y="3652820"/>
                <a:ext cx="987428" cy="338114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9" name="Rectangle 18"/>
              <p:cNvSpPr/>
              <p:nvPr/>
            </p:nvSpPr>
            <p:spPr>
              <a:xfrm rot="19470590">
                <a:off x="7962804" y="3787262"/>
                <a:ext cx="182734" cy="16816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15" name="Triangle 14"/>
            <p:cNvSpPr/>
            <p:nvPr/>
          </p:nvSpPr>
          <p:spPr>
            <a:xfrm rot="3451163">
              <a:off x="7961319" y="3881281"/>
              <a:ext cx="85725" cy="63946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20" name="Shape 107"/>
          <p:cNvSpPr txBox="1"/>
          <p:nvPr/>
        </p:nvSpPr>
        <p:spPr>
          <a:xfrm>
            <a:off x="1007595" y="491563"/>
            <a:ext cx="4398708" cy="5314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err="1" smtClean="0"/>
              <a:t>Ice</a:t>
            </a:r>
            <a:r>
              <a:rPr lang="fr-FR" dirty="0" smtClean="0"/>
              <a:t> flow option on ’rough’ model</a:t>
            </a:r>
          </a:p>
          <a:p>
            <a:pPr marL="285750" lvl="0" indent="-2857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</a:pPr>
            <a:endParaRPr dirty="0"/>
          </a:p>
        </p:txBody>
      </p:sp>
      <p:sp>
        <p:nvSpPr>
          <p:cNvPr id="21" name="ZoneTexte 20"/>
          <p:cNvSpPr txBox="1"/>
          <p:nvPr/>
        </p:nvSpPr>
        <p:spPr>
          <a:xfrm>
            <a:off x="4533310" y="4355440"/>
            <a:ext cx="1170787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fr-FR" b="1" i="1" dirty="0" err="1" smtClean="0">
                <a:solidFill>
                  <a:srgbClr val="FF0000"/>
                </a:solidFill>
              </a:rPr>
              <a:t>t</a:t>
            </a:r>
            <a:r>
              <a:rPr lang="fr-FR" b="1" dirty="0" smtClean="0">
                <a:solidFill>
                  <a:srgbClr val="FF0000"/>
                </a:solidFill>
              </a:rPr>
              <a:t> = 5000 </a:t>
            </a:r>
            <a:r>
              <a:rPr lang="fr-FR" b="1" dirty="0" err="1" smtClean="0">
                <a:solidFill>
                  <a:srgbClr val="FF0000"/>
                </a:solidFill>
              </a:rPr>
              <a:t>yr</a:t>
            </a:r>
            <a:endParaRPr lang="fr-FR" b="1" dirty="0">
              <a:solidFill>
                <a:srgbClr val="FF0000"/>
              </a:solidFill>
            </a:endParaRPr>
          </a:p>
        </p:txBody>
      </p:sp>
      <p:cxnSp>
        <p:nvCxnSpPr>
          <p:cNvPr id="3" name="Connecteur droit 2"/>
          <p:cNvCxnSpPr/>
          <p:nvPr/>
        </p:nvCxnSpPr>
        <p:spPr>
          <a:xfrm flipV="1">
            <a:off x="3713871" y="1617786"/>
            <a:ext cx="0" cy="2208626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22"/>
          <p:cNvCxnSpPr/>
          <p:nvPr/>
        </p:nvCxnSpPr>
        <p:spPr>
          <a:xfrm flipV="1">
            <a:off x="7833361" y="1617786"/>
            <a:ext cx="0" cy="2208626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0477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6461" y="1140603"/>
            <a:ext cx="3686400" cy="4500000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9718" y="1141124"/>
            <a:ext cx="3686400" cy="4499479"/>
          </a:xfrm>
          <a:prstGeom prst="rect">
            <a:avLst/>
          </a:prstGeom>
        </p:spPr>
      </p:pic>
      <p:sp>
        <p:nvSpPr>
          <p:cNvPr id="120" name="Shape 120"/>
          <p:cNvSpPr txBox="1">
            <a:spLocks noGrp="1"/>
          </p:cNvSpPr>
          <p:nvPr>
            <p:ph type="title"/>
          </p:nvPr>
        </p:nvSpPr>
        <p:spPr>
          <a:xfrm>
            <a:off x="488500" y="-46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fr-FR" dirty="0"/>
              <a:t>Rough Mars </a:t>
            </a:r>
            <a:r>
              <a:rPr lang="fr-FR" dirty="0" err="1"/>
              <a:t>experiment</a:t>
            </a:r>
            <a:endParaRPr dirty="0"/>
          </a:p>
        </p:txBody>
      </p:sp>
      <p:sp>
        <p:nvSpPr>
          <p:cNvPr id="10" name="ZoneTexte 9"/>
          <p:cNvSpPr txBox="1"/>
          <p:nvPr/>
        </p:nvSpPr>
        <p:spPr>
          <a:xfrm>
            <a:off x="0" y="3048093"/>
            <a:ext cx="584512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1000" i="1" dirty="0" smtClean="0"/>
              <a:t>e </a:t>
            </a:r>
            <a:r>
              <a:rPr lang="fr-FR" sz="1000" dirty="0" smtClean="0"/>
              <a:t>= 0</a:t>
            </a:r>
            <a:endParaRPr lang="fr-FR" sz="1000" i="1" dirty="0"/>
          </a:p>
        </p:txBody>
      </p:sp>
      <p:sp>
        <p:nvSpPr>
          <p:cNvPr id="11" name="ZoneTexte 10"/>
          <p:cNvSpPr txBox="1"/>
          <p:nvPr/>
        </p:nvSpPr>
        <p:spPr>
          <a:xfrm>
            <a:off x="207559" y="1896043"/>
            <a:ext cx="48056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50" b="1" dirty="0" smtClean="0"/>
              <a:t>15°</a:t>
            </a:r>
            <a:endParaRPr lang="fr-FR" sz="1050" b="1" dirty="0"/>
          </a:p>
        </p:txBody>
      </p:sp>
      <p:cxnSp>
        <p:nvCxnSpPr>
          <p:cNvPr id="12" name="Connecteur droit 11"/>
          <p:cNvCxnSpPr/>
          <p:nvPr/>
        </p:nvCxnSpPr>
        <p:spPr>
          <a:xfrm>
            <a:off x="486209" y="2149959"/>
            <a:ext cx="0" cy="1278818"/>
          </a:xfrm>
          <a:prstGeom prst="line">
            <a:avLst/>
          </a:prstGeom>
          <a:ln w="95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er 12"/>
          <p:cNvGrpSpPr/>
          <p:nvPr/>
        </p:nvGrpSpPr>
        <p:grpSpPr>
          <a:xfrm rot="490131">
            <a:off x="176933" y="2209186"/>
            <a:ext cx="690365" cy="1154153"/>
            <a:chOff x="6302813" y="830094"/>
            <a:chExt cx="2009183" cy="3358953"/>
          </a:xfrm>
        </p:grpSpPr>
        <p:grpSp>
          <p:nvGrpSpPr>
            <p:cNvPr id="14" name="Grouper 13"/>
            <p:cNvGrpSpPr/>
            <p:nvPr/>
          </p:nvGrpSpPr>
          <p:grpSpPr>
            <a:xfrm>
              <a:off x="6302813" y="830094"/>
              <a:ext cx="2009183" cy="3358953"/>
              <a:chOff x="6302813" y="830094"/>
              <a:chExt cx="2009183" cy="3358953"/>
            </a:xfrm>
          </p:grpSpPr>
          <p:cxnSp>
            <p:nvCxnSpPr>
              <p:cNvPr id="16" name="Connecteur droit 15"/>
              <p:cNvCxnSpPr/>
              <p:nvPr/>
            </p:nvCxnSpPr>
            <p:spPr>
              <a:xfrm>
                <a:off x="6423498" y="830094"/>
                <a:ext cx="1567588" cy="3358953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7" name="Image 16" descr="clear_mars_dark.gif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colorTemperature colorTemp="11200"/>
                        </a14:imgEffect>
                        <a14:imgEffect>
                          <a14:brightnessContrast bright="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 rot="20096269">
                <a:off x="6302813" y="1603268"/>
                <a:ext cx="1800000" cy="1800200"/>
              </a:xfrm>
              <a:prstGeom prst="rect">
                <a:avLst/>
              </a:prstGeom>
            </p:spPr>
          </p:pic>
          <p:sp>
            <p:nvSpPr>
              <p:cNvPr id="18" name="Ellipse 17"/>
              <p:cNvSpPr/>
              <p:nvPr/>
            </p:nvSpPr>
            <p:spPr>
              <a:xfrm rot="20051200">
                <a:off x="7324568" y="3652820"/>
                <a:ext cx="987428" cy="338114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9" name="Rectangle 18"/>
              <p:cNvSpPr/>
              <p:nvPr/>
            </p:nvSpPr>
            <p:spPr>
              <a:xfrm rot="19470590">
                <a:off x="7962804" y="3787262"/>
                <a:ext cx="182734" cy="16816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15" name="Triangle 14"/>
            <p:cNvSpPr/>
            <p:nvPr/>
          </p:nvSpPr>
          <p:spPr>
            <a:xfrm rot="3451163">
              <a:off x="7961319" y="3881281"/>
              <a:ext cx="85725" cy="63946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20" name="Shape 107"/>
          <p:cNvSpPr txBox="1"/>
          <p:nvPr/>
        </p:nvSpPr>
        <p:spPr>
          <a:xfrm>
            <a:off x="1007595" y="491563"/>
            <a:ext cx="4398708" cy="5314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err="1" smtClean="0"/>
              <a:t>Ice</a:t>
            </a:r>
            <a:r>
              <a:rPr lang="fr-FR" dirty="0" smtClean="0"/>
              <a:t> flow option on ’rough’ model</a:t>
            </a:r>
          </a:p>
          <a:p>
            <a:pPr marL="285750" lvl="0" indent="-2857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</a:pPr>
            <a:endParaRPr dirty="0"/>
          </a:p>
        </p:txBody>
      </p:sp>
      <p:sp>
        <p:nvSpPr>
          <p:cNvPr id="21" name="ZoneTexte 20"/>
          <p:cNvSpPr txBox="1"/>
          <p:nvPr/>
        </p:nvSpPr>
        <p:spPr>
          <a:xfrm>
            <a:off x="4533310" y="4355440"/>
            <a:ext cx="1170787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fr-FR" b="1" i="1" dirty="0" err="1" smtClean="0">
                <a:solidFill>
                  <a:srgbClr val="FF0000"/>
                </a:solidFill>
              </a:rPr>
              <a:t>t</a:t>
            </a:r>
            <a:r>
              <a:rPr lang="fr-FR" b="1" dirty="0" smtClean="0">
                <a:solidFill>
                  <a:srgbClr val="FF0000"/>
                </a:solidFill>
              </a:rPr>
              <a:t> = 5000 </a:t>
            </a:r>
            <a:r>
              <a:rPr lang="fr-FR" b="1" dirty="0" err="1" smtClean="0">
                <a:solidFill>
                  <a:srgbClr val="FF0000"/>
                </a:solidFill>
              </a:rPr>
              <a:t>yr</a:t>
            </a:r>
            <a:endParaRPr lang="fr-FR" b="1" dirty="0">
              <a:solidFill>
                <a:srgbClr val="FF0000"/>
              </a:solidFill>
            </a:endParaRPr>
          </a:p>
        </p:txBody>
      </p:sp>
      <p:cxnSp>
        <p:nvCxnSpPr>
          <p:cNvPr id="26" name="Connecteur droit 25"/>
          <p:cNvCxnSpPr/>
          <p:nvPr/>
        </p:nvCxnSpPr>
        <p:spPr>
          <a:xfrm>
            <a:off x="1730056" y="3081961"/>
            <a:ext cx="3102708" cy="7361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/>
          <p:cNvCxnSpPr/>
          <p:nvPr/>
        </p:nvCxnSpPr>
        <p:spPr>
          <a:xfrm>
            <a:off x="5557715" y="1783066"/>
            <a:ext cx="3102708" cy="7361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58179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er 8"/>
          <p:cNvGrpSpPr/>
          <p:nvPr/>
        </p:nvGrpSpPr>
        <p:grpSpPr>
          <a:xfrm>
            <a:off x="1314255" y="1078806"/>
            <a:ext cx="7430677" cy="4601781"/>
            <a:chOff x="1314255" y="1078806"/>
            <a:chExt cx="7430677" cy="4601781"/>
          </a:xfrm>
        </p:grpSpPr>
        <p:pic>
          <p:nvPicPr>
            <p:cNvPr id="5" name="Imag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4255" y="1078806"/>
              <a:ext cx="3646800" cy="4601781"/>
            </a:xfrm>
            <a:prstGeom prst="rect">
              <a:avLst/>
            </a:prstGeom>
          </p:spPr>
        </p:pic>
        <p:pic>
          <p:nvPicPr>
            <p:cNvPr id="8" name="Image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98132" y="1078806"/>
              <a:ext cx="3646800" cy="4601781"/>
            </a:xfrm>
            <a:prstGeom prst="rect">
              <a:avLst/>
            </a:prstGeom>
          </p:spPr>
        </p:pic>
      </p:grpSp>
      <p:sp>
        <p:nvSpPr>
          <p:cNvPr id="120" name="Shape 120"/>
          <p:cNvSpPr txBox="1">
            <a:spLocks noGrp="1"/>
          </p:cNvSpPr>
          <p:nvPr>
            <p:ph type="title"/>
          </p:nvPr>
        </p:nvSpPr>
        <p:spPr>
          <a:xfrm>
            <a:off x="488500" y="-46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-FR" dirty="0"/>
              <a:t>Impact of </a:t>
            </a:r>
            <a:r>
              <a:rPr lang="fr-FR" dirty="0" smtClean="0"/>
              <a:t>CO2 </a:t>
            </a:r>
            <a:r>
              <a:rPr lang="fr-FR" dirty="0" err="1" smtClean="0"/>
              <a:t>ice</a:t>
            </a:r>
            <a:r>
              <a:rPr lang="fr-FR" dirty="0" smtClean="0"/>
              <a:t> </a:t>
            </a:r>
            <a:r>
              <a:rPr lang="fr-FR" dirty="0" err="1" smtClean="0"/>
              <a:t>albedo</a:t>
            </a:r>
            <a:endParaRPr dirty="0"/>
          </a:p>
        </p:txBody>
      </p:sp>
      <p:sp>
        <p:nvSpPr>
          <p:cNvPr id="7" name="Shape 107"/>
          <p:cNvSpPr txBox="1"/>
          <p:nvPr/>
        </p:nvSpPr>
        <p:spPr>
          <a:xfrm>
            <a:off x="1007595" y="491563"/>
            <a:ext cx="4398708" cy="5314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</a:pPr>
            <a:r>
              <a:rPr lang="fr-FR" dirty="0"/>
              <a:t>Rough Mars </a:t>
            </a:r>
            <a:r>
              <a:rPr lang="fr-FR" dirty="0" err="1"/>
              <a:t>experiment</a:t>
            </a:r>
            <a:endParaRPr lang="fr-FR" dirty="0"/>
          </a:p>
        </p:txBody>
      </p:sp>
      <p:grpSp>
        <p:nvGrpSpPr>
          <p:cNvPr id="34" name="Grouper 33"/>
          <p:cNvGrpSpPr>
            <a:grpSpLocks noChangeAspect="1"/>
          </p:cNvGrpSpPr>
          <p:nvPr/>
        </p:nvGrpSpPr>
        <p:grpSpPr>
          <a:xfrm>
            <a:off x="0" y="1896043"/>
            <a:ext cx="867298" cy="1532734"/>
            <a:chOff x="-350315" y="233461"/>
            <a:chExt cx="2524114" cy="4460746"/>
          </a:xfrm>
        </p:grpSpPr>
        <p:sp>
          <p:nvSpPr>
            <p:cNvPr id="35" name="ZoneTexte 34"/>
            <p:cNvSpPr txBox="1"/>
            <p:nvPr/>
          </p:nvSpPr>
          <p:spPr>
            <a:xfrm>
              <a:off x="-350315" y="3586295"/>
              <a:ext cx="1701116" cy="71658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fr-FR" sz="1000" i="1" dirty="0" smtClean="0"/>
                <a:t>e </a:t>
              </a:r>
              <a:r>
                <a:rPr lang="fr-FR" sz="1000" dirty="0" smtClean="0"/>
                <a:t>= 0</a:t>
              </a:r>
              <a:endParaRPr lang="fr-FR" sz="1000" i="1" dirty="0"/>
            </a:p>
          </p:txBody>
        </p:sp>
        <p:sp>
          <p:nvSpPr>
            <p:cNvPr id="36" name="ZoneTexte 35"/>
            <p:cNvSpPr txBox="1"/>
            <p:nvPr/>
          </p:nvSpPr>
          <p:spPr>
            <a:xfrm>
              <a:off x="253748" y="233461"/>
              <a:ext cx="1398589" cy="7389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050" b="1" dirty="0" smtClean="0"/>
                <a:t>7.5°</a:t>
              </a:r>
              <a:endParaRPr lang="fr-FR" sz="1050" b="1" dirty="0"/>
            </a:p>
          </p:txBody>
        </p:sp>
        <p:cxnSp>
          <p:nvCxnSpPr>
            <p:cNvPr id="37" name="Connecteur droit 36"/>
            <p:cNvCxnSpPr/>
            <p:nvPr/>
          </p:nvCxnSpPr>
          <p:spPr>
            <a:xfrm>
              <a:off x="1064707" y="972439"/>
              <a:ext cx="0" cy="3721768"/>
            </a:xfrm>
            <a:prstGeom prst="line">
              <a:avLst/>
            </a:prstGeom>
            <a:ln w="952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8" name="Grouper 37"/>
            <p:cNvGrpSpPr/>
            <p:nvPr/>
          </p:nvGrpSpPr>
          <p:grpSpPr>
            <a:xfrm rot="1069266">
              <a:off x="164616" y="1144807"/>
              <a:ext cx="2009183" cy="3358953"/>
              <a:chOff x="6302813" y="830094"/>
              <a:chExt cx="2009183" cy="3358953"/>
            </a:xfrm>
          </p:grpSpPr>
          <p:grpSp>
            <p:nvGrpSpPr>
              <p:cNvPr id="39" name="Grouper 38"/>
              <p:cNvGrpSpPr/>
              <p:nvPr/>
            </p:nvGrpSpPr>
            <p:grpSpPr>
              <a:xfrm>
                <a:off x="6302813" y="830094"/>
                <a:ext cx="2009183" cy="3358953"/>
                <a:chOff x="6302813" y="830094"/>
                <a:chExt cx="2009183" cy="3358953"/>
              </a:xfrm>
            </p:grpSpPr>
            <p:cxnSp>
              <p:nvCxnSpPr>
                <p:cNvPr id="41" name="Connecteur droit 40"/>
                <p:cNvCxnSpPr/>
                <p:nvPr/>
              </p:nvCxnSpPr>
              <p:spPr>
                <a:xfrm>
                  <a:off x="6423498" y="830094"/>
                  <a:ext cx="1567588" cy="3358953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42" name="Image 41" descr="clear_mars_dark.gif"/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colorTemperature colorTemp="11200"/>
                          </a14:imgEffect>
                          <a14:imgEffect>
                            <a14:brightnessContrast bright="4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 rot="20096269">
                  <a:off x="6302813" y="1603268"/>
                  <a:ext cx="1800000" cy="1800200"/>
                </a:xfrm>
                <a:prstGeom prst="rect">
                  <a:avLst/>
                </a:prstGeom>
              </p:spPr>
            </p:pic>
            <p:sp>
              <p:nvSpPr>
                <p:cNvPr id="43" name="Ellipse 42"/>
                <p:cNvSpPr/>
                <p:nvPr/>
              </p:nvSpPr>
              <p:spPr>
                <a:xfrm rot="20051200">
                  <a:off x="7324568" y="3652820"/>
                  <a:ext cx="987428" cy="338114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44" name="Rectangle 43"/>
                <p:cNvSpPr/>
                <p:nvPr/>
              </p:nvSpPr>
              <p:spPr>
                <a:xfrm rot="19470590">
                  <a:off x="7962804" y="3787262"/>
                  <a:ext cx="182734" cy="16816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sp>
            <p:nvSpPr>
              <p:cNvPr id="40" name="Triangle 39"/>
              <p:cNvSpPr/>
              <p:nvPr/>
            </p:nvSpPr>
            <p:spPr>
              <a:xfrm rot="3451163">
                <a:off x="7961319" y="3881281"/>
                <a:ext cx="85725" cy="63946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</p:grpSp>
      <p:cxnSp>
        <p:nvCxnSpPr>
          <p:cNvPr id="21" name="Connecteur droit 20"/>
          <p:cNvCxnSpPr/>
          <p:nvPr/>
        </p:nvCxnSpPr>
        <p:spPr>
          <a:xfrm>
            <a:off x="1735015" y="2237029"/>
            <a:ext cx="3102708" cy="7361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eur droit 46"/>
          <p:cNvCxnSpPr/>
          <p:nvPr/>
        </p:nvCxnSpPr>
        <p:spPr>
          <a:xfrm>
            <a:off x="5546881" y="3860929"/>
            <a:ext cx="3102708" cy="7361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ZoneTexte 44"/>
          <p:cNvSpPr txBox="1"/>
          <p:nvPr/>
        </p:nvSpPr>
        <p:spPr>
          <a:xfrm>
            <a:off x="2179193" y="2383150"/>
            <a:ext cx="25696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rgbClr val="FF0000"/>
                </a:solidFill>
              </a:rPr>
              <a:t>Much more CO2 </a:t>
            </a:r>
            <a:r>
              <a:rPr lang="fr-FR" b="1" dirty="0" err="1" smtClean="0">
                <a:solidFill>
                  <a:srgbClr val="FF0000"/>
                </a:solidFill>
              </a:rPr>
              <a:t>condensed</a:t>
            </a:r>
            <a:r>
              <a:rPr lang="fr-FR" b="1" dirty="0" smtClean="0">
                <a:solidFill>
                  <a:srgbClr val="FF0000"/>
                </a:solidFill>
              </a:rPr>
              <a:t> </a:t>
            </a:r>
            <a:r>
              <a:rPr lang="fr-FR" b="1" dirty="0" err="1" smtClean="0">
                <a:solidFill>
                  <a:srgbClr val="FF0000"/>
                </a:solidFill>
              </a:rPr>
              <a:t>with</a:t>
            </a:r>
            <a:r>
              <a:rPr lang="fr-FR" b="1" dirty="0" smtClean="0">
                <a:solidFill>
                  <a:srgbClr val="FF0000"/>
                </a:solidFill>
              </a:rPr>
              <a:t> </a:t>
            </a:r>
            <a:r>
              <a:rPr lang="fr-FR" b="1" dirty="0" err="1" smtClean="0">
                <a:solidFill>
                  <a:srgbClr val="FF0000"/>
                </a:solidFill>
              </a:rPr>
              <a:t>this</a:t>
            </a:r>
            <a:r>
              <a:rPr lang="fr-FR" b="1" dirty="0" smtClean="0">
                <a:solidFill>
                  <a:srgbClr val="FF0000"/>
                </a:solidFill>
              </a:rPr>
              <a:t> value !</a:t>
            </a:r>
            <a:endParaRPr lang="fr-FR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2501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 2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76"/>
          <a:stretch/>
        </p:blipFill>
        <p:spPr>
          <a:xfrm>
            <a:off x="5208123" y="1637413"/>
            <a:ext cx="3960000" cy="4426154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6" b="93940"/>
          <a:stretch/>
        </p:blipFill>
        <p:spPr>
          <a:xfrm>
            <a:off x="5284381" y="1351203"/>
            <a:ext cx="3883742" cy="286212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418" y="1341043"/>
            <a:ext cx="3960000" cy="4722524"/>
          </a:xfrm>
          <a:prstGeom prst="rect">
            <a:avLst/>
          </a:prstGeom>
        </p:spPr>
      </p:pic>
      <p:sp>
        <p:nvSpPr>
          <p:cNvPr id="120" name="Shape 120"/>
          <p:cNvSpPr txBox="1">
            <a:spLocks noGrp="1"/>
          </p:cNvSpPr>
          <p:nvPr>
            <p:ph type="title"/>
          </p:nvPr>
        </p:nvSpPr>
        <p:spPr>
          <a:xfrm>
            <a:off x="488500" y="-46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fr-FR" dirty="0"/>
              <a:t>Impact of CO2 </a:t>
            </a:r>
            <a:r>
              <a:rPr lang="fr-FR" dirty="0" err="1"/>
              <a:t>ice</a:t>
            </a:r>
            <a:r>
              <a:rPr lang="fr-FR" dirty="0"/>
              <a:t> </a:t>
            </a:r>
            <a:r>
              <a:rPr lang="fr-FR" dirty="0" err="1"/>
              <a:t>albedo</a:t>
            </a:r>
            <a:endParaRPr dirty="0"/>
          </a:p>
        </p:txBody>
      </p:sp>
      <p:sp>
        <p:nvSpPr>
          <p:cNvPr id="7" name="Shape 107"/>
          <p:cNvSpPr txBox="1"/>
          <p:nvPr/>
        </p:nvSpPr>
        <p:spPr>
          <a:xfrm>
            <a:off x="1007595" y="491563"/>
            <a:ext cx="4398708" cy="5314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</a:pPr>
            <a:r>
              <a:rPr lang="fr-FR" dirty="0"/>
              <a:t>R</a:t>
            </a:r>
            <a:r>
              <a:rPr lang="fr-FR" dirty="0" smtClean="0"/>
              <a:t>ough </a:t>
            </a:r>
            <a:r>
              <a:rPr lang="fr-FR" dirty="0"/>
              <a:t>Mars </a:t>
            </a:r>
            <a:r>
              <a:rPr lang="fr-FR" dirty="0" err="1"/>
              <a:t>experiment</a:t>
            </a:r>
            <a:endParaRPr lang="fr-FR" dirty="0"/>
          </a:p>
        </p:txBody>
      </p:sp>
      <p:grpSp>
        <p:nvGrpSpPr>
          <p:cNvPr id="34" name="Grouper 33"/>
          <p:cNvGrpSpPr>
            <a:grpSpLocks noChangeAspect="1"/>
          </p:cNvGrpSpPr>
          <p:nvPr/>
        </p:nvGrpSpPr>
        <p:grpSpPr>
          <a:xfrm>
            <a:off x="0" y="1896043"/>
            <a:ext cx="867298" cy="1532734"/>
            <a:chOff x="-350315" y="233461"/>
            <a:chExt cx="2524114" cy="4460746"/>
          </a:xfrm>
        </p:grpSpPr>
        <p:sp>
          <p:nvSpPr>
            <p:cNvPr id="35" name="ZoneTexte 34"/>
            <p:cNvSpPr txBox="1"/>
            <p:nvPr/>
          </p:nvSpPr>
          <p:spPr>
            <a:xfrm>
              <a:off x="-350315" y="3586295"/>
              <a:ext cx="1701116" cy="71658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fr-FR" sz="1000" i="1" dirty="0" smtClean="0"/>
                <a:t>e </a:t>
              </a:r>
              <a:r>
                <a:rPr lang="fr-FR" sz="1000" dirty="0" smtClean="0"/>
                <a:t>= 0</a:t>
              </a:r>
              <a:endParaRPr lang="fr-FR" sz="1000" i="1" dirty="0"/>
            </a:p>
          </p:txBody>
        </p:sp>
        <p:sp>
          <p:nvSpPr>
            <p:cNvPr id="36" name="ZoneTexte 35"/>
            <p:cNvSpPr txBox="1"/>
            <p:nvPr/>
          </p:nvSpPr>
          <p:spPr>
            <a:xfrm>
              <a:off x="253748" y="233461"/>
              <a:ext cx="1398589" cy="7389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050" b="1" dirty="0" smtClean="0"/>
                <a:t>7.5°</a:t>
              </a:r>
              <a:endParaRPr lang="fr-FR" sz="1050" b="1" dirty="0"/>
            </a:p>
          </p:txBody>
        </p:sp>
        <p:cxnSp>
          <p:nvCxnSpPr>
            <p:cNvPr id="37" name="Connecteur droit 36"/>
            <p:cNvCxnSpPr/>
            <p:nvPr/>
          </p:nvCxnSpPr>
          <p:spPr>
            <a:xfrm>
              <a:off x="1064707" y="972439"/>
              <a:ext cx="0" cy="3721768"/>
            </a:xfrm>
            <a:prstGeom prst="line">
              <a:avLst/>
            </a:prstGeom>
            <a:ln w="952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8" name="Grouper 37"/>
            <p:cNvGrpSpPr/>
            <p:nvPr/>
          </p:nvGrpSpPr>
          <p:grpSpPr>
            <a:xfrm rot="1069266">
              <a:off x="164616" y="1144807"/>
              <a:ext cx="2009183" cy="3358953"/>
              <a:chOff x="6302813" y="830094"/>
              <a:chExt cx="2009183" cy="3358953"/>
            </a:xfrm>
          </p:grpSpPr>
          <p:grpSp>
            <p:nvGrpSpPr>
              <p:cNvPr id="39" name="Grouper 38"/>
              <p:cNvGrpSpPr/>
              <p:nvPr/>
            </p:nvGrpSpPr>
            <p:grpSpPr>
              <a:xfrm>
                <a:off x="6302813" y="830094"/>
                <a:ext cx="2009183" cy="3358953"/>
                <a:chOff x="6302813" y="830094"/>
                <a:chExt cx="2009183" cy="3358953"/>
              </a:xfrm>
            </p:grpSpPr>
            <p:cxnSp>
              <p:nvCxnSpPr>
                <p:cNvPr id="41" name="Connecteur droit 40"/>
                <p:cNvCxnSpPr/>
                <p:nvPr/>
              </p:nvCxnSpPr>
              <p:spPr>
                <a:xfrm>
                  <a:off x="6423498" y="830094"/>
                  <a:ext cx="1567588" cy="3358953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42" name="Image 41" descr="clear_mars_dark.gif"/>
                <p:cNvPicPr>
                  <a:picLocks noChangeAspect="1"/>
                </p:cNvPicPr>
                <p:nvPr/>
              </p:nvPicPr>
              <p:blipFill>
                <a:blip r:embed="rId6" cstate="print"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colorTemperature colorTemp="11200"/>
                          </a14:imgEffect>
                          <a14:imgEffect>
                            <a14:brightnessContrast bright="4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 rot="20096269">
                  <a:off x="6302813" y="1603268"/>
                  <a:ext cx="1800000" cy="1800200"/>
                </a:xfrm>
                <a:prstGeom prst="rect">
                  <a:avLst/>
                </a:prstGeom>
              </p:spPr>
            </p:pic>
            <p:sp>
              <p:nvSpPr>
                <p:cNvPr id="43" name="Ellipse 42"/>
                <p:cNvSpPr/>
                <p:nvPr/>
              </p:nvSpPr>
              <p:spPr>
                <a:xfrm rot="20051200">
                  <a:off x="7324568" y="3652820"/>
                  <a:ext cx="987428" cy="338114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44" name="Rectangle 43"/>
                <p:cNvSpPr/>
                <p:nvPr/>
              </p:nvSpPr>
              <p:spPr>
                <a:xfrm rot="19470590">
                  <a:off x="7962804" y="3787262"/>
                  <a:ext cx="182734" cy="16816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sp>
            <p:nvSpPr>
              <p:cNvPr id="40" name="Triangle 39"/>
              <p:cNvSpPr/>
              <p:nvPr/>
            </p:nvSpPr>
            <p:spPr>
              <a:xfrm rot="3451163">
                <a:off x="7961319" y="3881281"/>
                <a:ext cx="85725" cy="63946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072284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er 4"/>
          <p:cNvGrpSpPr/>
          <p:nvPr/>
        </p:nvGrpSpPr>
        <p:grpSpPr>
          <a:xfrm>
            <a:off x="1487132" y="-712295"/>
            <a:ext cx="6583162" cy="6172200"/>
            <a:chOff x="1159328" y="-522513"/>
            <a:chExt cx="6583162" cy="6172200"/>
          </a:xfrm>
        </p:grpSpPr>
        <p:pic>
          <p:nvPicPr>
            <p:cNvPr id="1026" name="Picture 2" descr="ttp://images.slideplayer.fr/5/1619972/slides/slide_13.jpg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281" t="12322" r="15421" b="5963"/>
            <a:stretch/>
          </p:blipFill>
          <p:spPr bwMode="auto">
            <a:xfrm>
              <a:off x="1159328" y="-522513"/>
              <a:ext cx="6580414" cy="6172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Rectangle 3"/>
            <p:cNvSpPr/>
            <p:nvPr/>
          </p:nvSpPr>
          <p:spPr>
            <a:xfrm>
              <a:off x="6631537" y="5375305"/>
              <a:ext cx="1110953" cy="230736"/>
            </a:xfrm>
            <a:prstGeom prst="rect">
              <a:avLst/>
            </a:prstGeom>
            <a:solidFill>
              <a:srgbClr val="FAFF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0636934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>
            <a:spLocks noGrp="1"/>
          </p:cNvSpPr>
          <p:nvPr>
            <p:ph type="title"/>
          </p:nvPr>
        </p:nvSpPr>
        <p:spPr>
          <a:xfrm>
            <a:off x="488500" y="-46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fr-FR" dirty="0" err="1" smtClean="0"/>
              <a:t>Preliminary</a:t>
            </a:r>
            <a:r>
              <a:rPr lang="fr-FR" dirty="0" smtClean="0"/>
              <a:t> Conclusions</a:t>
            </a:r>
            <a:endParaRPr dirty="0"/>
          </a:p>
        </p:txBody>
      </p:sp>
      <p:sp>
        <p:nvSpPr>
          <p:cNvPr id="3" name="Shape 107"/>
          <p:cNvSpPr txBox="1"/>
          <p:nvPr/>
        </p:nvSpPr>
        <p:spPr>
          <a:xfrm>
            <a:off x="932253" y="722654"/>
            <a:ext cx="7001512" cy="1899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</a:pPr>
            <a:r>
              <a:rPr lang="fr-FR" sz="1800" dirty="0" err="1" smtClean="0"/>
              <a:t>Atmospheric</a:t>
            </a:r>
            <a:r>
              <a:rPr lang="fr-FR" sz="1800" dirty="0" smtClean="0"/>
              <a:t> collapse in </a:t>
            </a:r>
            <a:r>
              <a:rPr lang="fr-FR" sz="1800" dirty="0" err="1" smtClean="0"/>
              <a:t>only</a:t>
            </a:r>
            <a:r>
              <a:rPr lang="fr-FR" sz="1800" dirty="0" smtClean="0"/>
              <a:t> one </a:t>
            </a:r>
            <a:r>
              <a:rPr lang="fr-FR" sz="1800" dirty="0" err="1" smtClean="0"/>
              <a:t>reservoir</a:t>
            </a:r>
            <a:r>
              <a:rPr lang="fr-FR" sz="1800" dirty="0" smtClean="0"/>
              <a:t> in </a:t>
            </a:r>
            <a:r>
              <a:rPr lang="fr-FR" sz="1800" dirty="0" err="1" smtClean="0"/>
              <a:t>equilibrum</a:t>
            </a:r>
            <a:r>
              <a:rPr lang="fr-FR" sz="1800" dirty="0" smtClean="0"/>
              <a:t> </a:t>
            </a:r>
            <a:r>
              <a:rPr lang="fr-FR" sz="1800" dirty="0" err="1" smtClean="0"/>
              <a:t>with</a:t>
            </a:r>
            <a:r>
              <a:rPr lang="fr-FR" sz="1800" dirty="0" smtClean="0"/>
              <a:t> the </a:t>
            </a:r>
            <a:r>
              <a:rPr lang="fr-FR" sz="1800" dirty="0" err="1" smtClean="0"/>
              <a:t>atmosphere</a:t>
            </a:r>
            <a:r>
              <a:rPr lang="fr-FR" sz="1800" dirty="0" smtClean="0"/>
              <a:t> (cap or glaciers on </a:t>
            </a:r>
            <a:r>
              <a:rPr lang="fr-FR" sz="1800" dirty="0" err="1" smtClean="0"/>
              <a:t>poleward</a:t>
            </a:r>
            <a:r>
              <a:rPr lang="fr-FR" sz="1800" dirty="0" smtClean="0"/>
              <a:t> </a:t>
            </a:r>
            <a:r>
              <a:rPr lang="fr-FR" sz="1800" dirty="0" err="1" smtClean="0"/>
              <a:t>slopes</a:t>
            </a:r>
            <a:r>
              <a:rPr lang="fr-FR" sz="1800" dirty="0" smtClean="0"/>
              <a:t>)</a:t>
            </a:r>
          </a:p>
          <a:p>
            <a:pPr marL="285750" lvl="0" indent="-2857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</a:pPr>
            <a:r>
              <a:rPr lang="fr-FR" sz="1800" dirty="0" smtClean="0"/>
              <a:t>If the </a:t>
            </a:r>
            <a:r>
              <a:rPr lang="fr-FR" sz="1800" dirty="0" err="1" smtClean="0"/>
              <a:t>modeled</a:t>
            </a:r>
            <a:r>
              <a:rPr lang="fr-FR" sz="1800" dirty="0" smtClean="0"/>
              <a:t> </a:t>
            </a:r>
            <a:r>
              <a:rPr lang="fr-FR" sz="1800" dirty="0" err="1" smtClean="0"/>
              <a:t>ice</a:t>
            </a:r>
            <a:r>
              <a:rPr lang="fr-FR" sz="1800" dirty="0" smtClean="0"/>
              <a:t> </a:t>
            </a:r>
            <a:r>
              <a:rPr lang="fr-FR" sz="1800" dirty="0" err="1" smtClean="0"/>
              <a:t>can</a:t>
            </a:r>
            <a:r>
              <a:rPr lang="fr-FR" sz="1800" dirty="0" smtClean="0"/>
              <a:t> flow : </a:t>
            </a:r>
            <a:r>
              <a:rPr lang="fr-FR" sz="1800" dirty="0" err="1" smtClean="0"/>
              <a:t>Slope</a:t>
            </a:r>
            <a:r>
              <a:rPr lang="fr-FR" sz="1800" dirty="0" smtClean="0"/>
              <a:t> glaciers </a:t>
            </a:r>
            <a:r>
              <a:rPr lang="fr-FR" sz="1800" dirty="0" err="1" smtClean="0"/>
              <a:t>can</a:t>
            </a:r>
            <a:r>
              <a:rPr lang="fr-FR" sz="1800" dirty="0" smtClean="0"/>
              <a:t> </a:t>
            </a:r>
            <a:r>
              <a:rPr lang="fr-FR" sz="1800" dirty="0" err="1" smtClean="0"/>
              <a:t>coexist</a:t>
            </a:r>
            <a:r>
              <a:rPr lang="fr-FR" sz="1800" dirty="0" smtClean="0"/>
              <a:t> </a:t>
            </a:r>
            <a:r>
              <a:rPr lang="fr-FR" sz="1800" dirty="0" err="1" smtClean="0"/>
              <a:t>with</a:t>
            </a:r>
            <a:r>
              <a:rPr lang="fr-FR" sz="1800" dirty="0" smtClean="0"/>
              <a:t> polar cap</a:t>
            </a:r>
          </a:p>
          <a:p>
            <a:pPr marL="285750" lvl="0" indent="-2857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</a:pPr>
            <a:r>
              <a:rPr lang="fr-FR" sz="1800" dirty="0" smtClean="0"/>
              <a:t>Large variations of </a:t>
            </a:r>
            <a:r>
              <a:rPr lang="fr-FR" sz="1800" dirty="0" err="1" smtClean="0"/>
              <a:t>atmospheric</a:t>
            </a:r>
            <a:r>
              <a:rPr lang="fr-FR" sz="1800" dirty="0" smtClean="0"/>
              <a:t> composition (CO2 vs N2-Ar)</a:t>
            </a:r>
          </a:p>
          <a:p>
            <a:pPr marL="762000" lvl="4" indent="-265113">
              <a:lnSpc>
                <a:spcPct val="115000"/>
              </a:lnSpc>
              <a:buFont typeface="Courier New" charset="0"/>
              <a:buChar char="o"/>
            </a:pPr>
            <a:r>
              <a:rPr lang="fr-FR" sz="1800" dirty="0" smtClean="0"/>
              <a:t>The CO2 </a:t>
            </a:r>
            <a:r>
              <a:rPr lang="fr-FR" sz="1800" dirty="0" err="1" smtClean="0"/>
              <a:t>ice</a:t>
            </a:r>
            <a:r>
              <a:rPr lang="fr-FR" sz="1800" dirty="0" smtClean="0"/>
              <a:t> surface </a:t>
            </a:r>
            <a:r>
              <a:rPr lang="fr-FR" sz="1800" dirty="0" err="1" smtClean="0"/>
              <a:t>temperatures</a:t>
            </a:r>
            <a:r>
              <a:rPr lang="fr-FR" sz="1800" dirty="0" smtClean="0"/>
              <a:t> </a:t>
            </a:r>
            <a:r>
              <a:rPr lang="fr-FR" sz="1800" dirty="0" err="1" smtClean="0"/>
              <a:t>stongly</a:t>
            </a:r>
            <a:r>
              <a:rPr lang="fr-FR" sz="1800" dirty="0" smtClean="0"/>
              <a:t> varies </a:t>
            </a:r>
            <a:r>
              <a:rPr lang="fr-FR" sz="1800" dirty="0" err="1" smtClean="0"/>
              <a:t>between</a:t>
            </a:r>
            <a:r>
              <a:rPr lang="fr-FR" sz="1800" dirty="0" smtClean="0"/>
              <a:t> condensation and sublimation phase</a:t>
            </a:r>
          </a:p>
          <a:p>
            <a:pPr marL="762000" lvl="4" indent="-265113">
              <a:lnSpc>
                <a:spcPct val="115000"/>
              </a:lnSpc>
              <a:buFont typeface="Courier New" charset="0"/>
              <a:buChar char="o"/>
            </a:pPr>
            <a:r>
              <a:rPr lang="fr-FR" sz="1800" dirty="0" smtClean="0"/>
              <a:t>This </a:t>
            </a:r>
            <a:r>
              <a:rPr lang="fr-FR" sz="1800" dirty="0" err="1" smtClean="0"/>
              <a:t>induce</a:t>
            </a:r>
            <a:r>
              <a:rPr lang="fr-FR" sz="1800" dirty="0" smtClean="0"/>
              <a:t> horizontal gradient of </a:t>
            </a:r>
            <a:r>
              <a:rPr lang="fr-FR" sz="1800" dirty="0" err="1" smtClean="0"/>
              <a:t>molecular</a:t>
            </a:r>
            <a:r>
              <a:rPr lang="fr-FR" sz="1800" dirty="0" smtClean="0"/>
              <a:t> mass: </a:t>
            </a:r>
            <a:r>
              <a:rPr lang="fr-FR" sz="1800" dirty="0" err="1" smtClean="0"/>
              <a:t>exotic</a:t>
            </a:r>
            <a:r>
              <a:rPr lang="fr-FR" sz="1800" dirty="0" smtClean="0"/>
              <a:t> </a:t>
            </a:r>
            <a:r>
              <a:rPr lang="fr-FR" sz="1800" dirty="0" err="1" smtClean="0"/>
              <a:t>atmospheric</a:t>
            </a:r>
            <a:r>
              <a:rPr lang="fr-FR" sz="1800" dirty="0" smtClean="0"/>
              <a:t> </a:t>
            </a:r>
            <a:r>
              <a:rPr lang="fr-FR" sz="1800" dirty="0" err="1" smtClean="0"/>
              <a:t>dynamic</a:t>
            </a:r>
            <a:r>
              <a:rPr lang="fr-FR" sz="1800" dirty="0" smtClean="0"/>
              <a:t> !</a:t>
            </a:r>
          </a:p>
          <a:p>
            <a:pPr marL="285750" lvl="0" indent="-285750">
              <a:lnSpc>
                <a:spcPct val="115000"/>
              </a:lnSpc>
              <a:buFont typeface="Arial" charset="0"/>
              <a:buChar char="•"/>
            </a:pPr>
            <a:r>
              <a:rPr lang="fr-FR" sz="1800" dirty="0" err="1"/>
              <a:t>Extreme</a:t>
            </a:r>
            <a:r>
              <a:rPr lang="fr-FR" sz="1800" dirty="0"/>
              <a:t> </a:t>
            </a:r>
            <a:r>
              <a:rPr lang="fr-FR" sz="1800" dirty="0" err="1"/>
              <a:t>sensitivity</a:t>
            </a:r>
            <a:r>
              <a:rPr lang="fr-FR" sz="1800" dirty="0"/>
              <a:t> to the </a:t>
            </a:r>
            <a:r>
              <a:rPr lang="fr-FR" sz="1800" dirty="0" err="1"/>
              <a:t>assumed</a:t>
            </a:r>
            <a:r>
              <a:rPr lang="fr-FR" sz="1800" dirty="0"/>
              <a:t> CO2 </a:t>
            </a:r>
            <a:r>
              <a:rPr lang="fr-FR" sz="1800" dirty="0" err="1"/>
              <a:t>ice</a:t>
            </a:r>
            <a:r>
              <a:rPr lang="fr-FR" sz="1800" dirty="0"/>
              <a:t> </a:t>
            </a:r>
            <a:r>
              <a:rPr lang="fr-FR" sz="1800" dirty="0" err="1" smtClean="0"/>
              <a:t>albedo</a:t>
            </a:r>
            <a:endParaRPr lang="fr-FR" sz="1800" dirty="0"/>
          </a:p>
          <a:p>
            <a:pPr marL="285750" lvl="0" indent="-285750">
              <a:lnSpc>
                <a:spcPct val="115000"/>
              </a:lnSpc>
              <a:buFont typeface="Symbol" charset="2"/>
              <a:buChar char="Þ"/>
            </a:pPr>
            <a:r>
              <a:rPr lang="fr-FR" sz="1800" dirty="0" smtClean="0">
                <a:solidFill>
                  <a:srgbClr val="0432FF"/>
                </a:solidFill>
              </a:rPr>
              <a:t>To </a:t>
            </a:r>
            <a:r>
              <a:rPr lang="fr-FR" sz="1800" dirty="0" err="1" smtClean="0">
                <a:solidFill>
                  <a:srgbClr val="0432FF"/>
                </a:solidFill>
              </a:rPr>
              <a:t>be</a:t>
            </a:r>
            <a:r>
              <a:rPr lang="fr-FR" sz="1800" dirty="0" smtClean="0">
                <a:solidFill>
                  <a:srgbClr val="0432FF"/>
                </a:solidFill>
              </a:rPr>
              <a:t> </a:t>
            </a:r>
            <a:r>
              <a:rPr lang="fr-FR" sz="1800" dirty="0" err="1" smtClean="0">
                <a:solidFill>
                  <a:srgbClr val="0432FF"/>
                </a:solidFill>
              </a:rPr>
              <a:t>continued</a:t>
            </a:r>
            <a:r>
              <a:rPr lang="fr-FR" sz="1800" dirty="0" smtClean="0">
                <a:solidFill>
                  <a:srgbClr val="0432FF"/>
                </a:solidFill>
              </a:rPr>
              <a:t> !</a:t>
            </a:r>
          </a:p>
          <a:p>
            <a:pPr marL="285750" lvl="0" indent="-285750">
              <a:lnSpc>
                <a:spcPct val="115000"/>
              </a:lnSpc>
              <a:buFont typeface="Symbol" charset="2"/>
              <a:buChar char="Þ"/>
            </a:pPr>
            <a:r>
              <a:rPr lang="fr-FR" sz="1800" dirty="0">
                <a:solidFill>
                  <a:srgbClr val="0432FF"/>
                </a:solidFill>
              </a:rPr>
              <a:t> </a:t>
            </a:r>
            <a:r>
              <a:rPr lang="fr-FR" sz="1800" dirty="0" smtClean="0">
                <a:solidFill>
                  <a:srgbClr val="0432FF"/>
                </a:solidFill>
              </a:rPr>
              <a:t>UPCOMING : </a:t>
            </a:r>
            <a:r>
              <a:rPr lang="fr-FR" sz="1800" dirty="0" err="1" smtClean="0">
                <a:solidFill>
                  <a:srgbClr val="0432FF"/>
                </a:solidFill>
              </a:rPr>
              <a:t>using</a:t>
            </a:r>
            <a:r>
              <a:rPr lang="fr-FR" sz="1800" dirty="0" smtClean="0">
                <a:solidFill>
                  <a:srgbClr val="0432FF"/>
                </a:solidFill>
              </a:rPr>
              <a:t> </a:t>
            </a:r>
            <a:r>
              <a:rPr lang="fr-FR" sz="1800" dirty="0" err="1" smtClean="0">
                <a:solidFill>
                  <a:srgbClr val="0432FF"/>
                </a:solidFill>
              </a:rPr>
              <a:t>these</a:t>
            </a:r>
            <a:r>
              <a:rPr lang="fr-FR" sz="1800" dirty="0" smtClean="0">
                <a:solidFill>
                  <a:srgbClr val="0432FF"/>
                </a:solidFill>
              </a:rPr>
              <a:t> initial states to </a:t>
            </a:r>
            <a:r>
              <a:rPr lang="fr-FR" sz="1800" dirty="0" err="1" smtClean="0">
                <a:solidFill>
                  <a:srgbClr val="0432FF"/>
                </a:solidFill>
              </a:rPr>
              <a:t>run</a:t>
            </a:r>
            <a:r>
              <a:rPr lang="fr-FR" sz="1800" dirty="0" smtClean="0">
                <a:solidFill>
                  <a:srgbClr val="0432FF"/>
                </a:solidFill>
              </a:rPr>
              <a:t> a full GCM (</a:t>
            </a:r>
            <a:r>
              <a:rPr lang="fr-FR" sz="1800" dirty="0" err="1" smtClean="0">
                <a:solidFill>
                  <a:srgbClr val="0432FF"/>
                </a:solidFill>
              </a:rPr>
              <a:t>with</a:t>
            </a:r>
            <a:r>
              <a:rPr lang="fr-FR" sz="1800" dirty="0" smtClean="0">
                <a:solidFill>
                  <a:srgbClr val="0432FF"/>
                </a:solidFill>
              </a:rPr>
              <a:t> </a:t>
            </a:r>
            <a:r>
              <a:rPr lang="fr-FR" sz="1800" dirty="0" err="1" smtClean="0">
                <a:solidFill>
                  <a:srgbClr val="0432FF"/>
                </a:solidFill>
              </a:rPr>
              <a:t>dynamics</a:t>
            </a:r>
            <a:r>
              <a:rPr lang="fr-FR" sz="1800" dirty="0" smtClean="0">
                <a:solidFill>
                  <a:srgbClr val="0432FF"/>
                </a:solidFill>
              </a:rPr>
              <a:t>, AR-N2 transport AND the </a:t>
            </a:r>
            <a:r>
              <a:rPr lang="fr-FR" sz="1800" dirty="0" err="1" smtClean="0">
                <a:solidFill>
                  <a:srgbClr val="0432FF"/>
                </a:solidFill>
              </a:rPr>
              <a:t>subgrid</a:t>
            </a:r>
            <a:r>
              <a:rPr lang="fr-FR" sz="1800" dirty="0" smtClean="0">
                <a:solidFill>
                  <a:srgbClr val="0432FF"/>
                </a:solidFill>
              </a:rPr>
              <a:t> </a:t>
            </a:r>
            <a:r>
              <a:rPr lang="fr-FR" sz="1800" dirty="0" err="1" smtClean="0">
                <a:solidFill>
                  <a:srgbClr val="0432FF"/>
                </a:solidFill>
              </a:rPr>
              <a:t>slope</a:t>
            </a:r>
            <a:r>
              <a:rPr lang="fr-FR" sz="1800" dirty="0" smtClean="0">
                <a:solidFill>
                  <a:srgbClr val="0432FF"/>
                </a:solidFill>
              </a:rPr>
              <a:t> model </a:t>
            </a:r>
            <a:r>
              <a:rPr lang="fr-FR" sz="1800" dirty="0" err="1" smtClean="0">
                <a:solidFill>
                  <a:srgbClr val="0432FF"/>
                </a:solidFill>
              </a:rPr>
              <a:t>etc</a:t>
            </a:r>
            <a:r>
              <a:rPr lang="mr-IN" sz="1800" dirty="0" smtClean="0">
                <a:solidFill>
                  <a:srgbClr val="0432FF"/>
                </a:solidFill>
              </a:rPr>
              <a:t>…</a:t>
            </a:r>
            <a:r>
              <a:rPr lang="fr-FR" sz="1800" dirty="0" smtClean="0">
                <a:solidFill>
                  <a:srgbClr val="0432FF"/>
                </a:solidFill>
              </a:rPr>
              <a:t>)</a:t>
            </a:r>
            <a:endParaRPr lang="fr-FR" sz="1800" dirty="0">
              <a:solidFill>
                <a:srgbClr val="0432FF"/>
              </a:solidFill>
            </a:endParaRPr>
          </a:p>
          <a:p>
            <a:pPr marL="762000" lvl="4" indent="-265113">
              <a:lnSpc>
                <a:spcPct val="115000"/>
              </a:lnSpc>
              <a:buFont typeface="Courier New" charset="0"/>
              <a:buChar char="o"/>
            </a:pPr>
            <a:endParaRPr lang="fr-FR" sz="1800" dirty="0" smtClean="0"/>
          </a:p>
          <a:p>
            <a:pPr marL="285750" lvl="0" indent="-2857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</a:pPr>
            <a:endParaRPr lang="fr-FR" sz="1800" dirty="0" smtClean="0"/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fr-FR" sz="1800" dirty="0"/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dirty="0" smtClean="0"/>
              <a:t>New goal : </a:t>
            </a:r>
            <a:r>
              <a:rPr lang="fr-FR" sz="1800" dirty="0" err="1" smtClean="0"/>
              <a:t>accurate</a:t>
            </a:r>
            <a:r>
              <a:rPr lang="fr-FR" sz="1800" dirty="0" smtClean="0"/>
              <a:t> simulation of </a:t>
            </a:r>
            <a:r>
              <a:rPr lang="fr-FR" sz="1800" dirty="0" err="1" smtClean="0"/>
              <a:t>yearly</a:t>
            </a:r>
            <a:r>
              <a:rPr lang="fr-FR" sz="1800" dirty="0" smtClean="0"/>
              <a:t> CO2 transport  </a:t>
            </a:r>
            <a:endParaRPr sz="1800" dirty="0"/>
          </a:p>
        </p:txBody>
      </p:sp>
    </p:spTree>
    <p:extLst>
      <p:ext uri="{BB962C8B-B14F-4D97-AF65-F5344CB8AC3E}">
        <p14:creationId xmlns:p14="http://schemas.microsoft.com/office/powerpoint/2010/main" val="458901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ZoneTexte 54"/>
          <p:cNvSpPr txBox="1"/>
          <p:nvPr/>
        </p:nvSpPr>
        <p:spPr>
          <a:xfrm>
            <a:off x="3573322" y="3730080"/>
            <a:ext cx="995314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i="1" dirty="0" smtClean="0"/>
              <a:t>e </a:t>
            </a:r>
            <a:r>
              <a:rPr lang="fr-FR" dirty="0" smtClean="0"/>
              <a:t>= 0</a:t>
            </a:r>
            <a:endParaRPr lang="fr-FR" i="1" dirty="0"/>
          </a:p>
        </p:txBody>
      </p:sp>
      <p:sp>
        <p:nvSpPr>
          <p:cNvPr id="57" name="ZoneTexte 56"/>
          <p:cNvSpPr txBox="1"/>
          <p:nvPr/>
        </p:nvSpPr>
        <p:spPr>
          <a:xfrm>
            <a:off x="6726097" y="3730080"/>
            <a:ext cx="995314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i="1" dirty="0" smtClean="0"/>
              <a:t>e </a:t>
            </a:r>
            <a:r>
              <a:rPr lang="fr-FR" dirty="0" smtClean="0"/>
              <a:t>= 0</a:t>
            </a:r>
            <a:endParaRPr lang="fr-FR" i="1" dirty="0"/>
          </a:p>
        </p:txBody>
      </p:sp>
      <p:sp>
        <p:nvSpPr>
          <p:cNvPr id="52" name="ZoneTexte 51"/>
          <p:cNvSpPr txBox="1"/>
          <p:nvPr/>
        </p:nvSpPr>
        <p:spPr>
          <a:xfrm>
            <a:off x="420547" y="3730080"/>
            <a:ext cx="995314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i="1" dirty="0" smtClean="0"/>
              <a:t>e </a:t>
            </a:r>
            <a:r>
              <a:rPr lang="fr-FR" dirty="0" smtClean="0"/>
              <a:t>= 0</a:t>
            </a:r>
            <a:endParaRPr lang="fr-FR" i="1" dirty="0"/>
          </a:p>
        </p:txBody>
      </p:sp>
      <p:sp>
        <p:nvSpPr>
          <p:cNvPr id="37" name="ZoneTexte 36"/>
          <p:cNvSpPr txBox="1"/>
          <p:nvPr/>
        </p:nvSpPr>
        <p:spPr>
          <a:xfrm>
            <a:off x="4175423" y="364605"/>
            <a:ext cx="7057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 smtClean="0"/>
              <a:t>7.5°</a:t>
            </a:r>
            <a:endParaRPr lang="fr-FR" sz="2000" b="1" dirty="0"/>
          </a:p>
        </p:txBody>
      </p:sp>
      <p:cxnSp>
        <p:nvCxnSpPr>
          <p:cNvPr id="3" name="Connecteur droit 2"/>
          <p:cNvCxnSpPr/>
          <p:nvPr/>
        </p:nvCxnSpPr>
        <p:spPr>
          <a:xfrm>
            <a:off x="1414607" y="810362"/>
            <a:ext cx="0" cy="3721768"/>
          </a:xfrm>
          <a:prstGeom prst="line">
            <a:avLst/>
          </a:prstGeom>
          <a:ln w="95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Shape 103"/>
          <p:cNvSpPr txBox="1">
            <a:spLocks noGrp="1"/>
          </p:cNvSpPr>
          <p:nvPr>
            <p:ph type="title"/>
          </p:nvPr>
        </p:nvSpPr>
        <p:spPr>
          <a:xfrm>
            <a:off x="488500" y="-4675"/>
            <a:ext cx="4096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/>
              <a:t>Our </a:t>
            </a:r>
            <a:r>
              <a:rPr lang="fr-FR" dirty="0" err="1" smtClean="0"/>
              <a:t>experiment</a:t>
            </a:r>
            <a:endParaRPr dirty="0"/>
          </a:p>
        </p:txBody>
      </p:sp>
      <p:sp>
        <p:nvSpPr>
          <p:cNvPr id="2" name="ZoneTexte 1"/>
          <p:cNvSpPr txBox="1"/>
          <p:nvPr/>
        </p:nvSpPr>
        <p:spPr>
          <a:xfrm>
            <a:off x="775845" y="413568"/>
            <a:ext cx="4899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 smtClean="0"/>
              <a:t>25°</a:t>
            </a:r>
            <a:endParaRPr lang="fr-FR" sz="1600" b="1" dirty="0"/>
          </a:p>
        </p:txBody>
      </p:sp>
      <p:grpSp>
        <p:nvGrpSpPr>
          <p:cNvPr id="31" name="Grouper 30"/>
          <p:cNvGrpSpPr/>
          <p:nvPr/>
        </p:nvGrpSpPr>
        <p:grpSpPr>
          <a:xfrm>
            <a:off x="514516" y="982730"/>
            <a:ext cx="2009183" cy="3358953"/>
            <a:chOff x="6302813" y="830094"/>
            <a:chExt cx="2009183" cy="3358953"/>
          </a:xfrm>
        </p:grpSpPr>
        <p:grpSp>
          <p:nvGrpSpPr>
            <p:cNvPr id="30" name="Grouper 29"/>
            <p:cNvGrpSpPr/>
            <p:nvPr/>
          </p:nvGrpSpPr>
          <p:grpSpPr>
            <a:xfrm>
              <a:off x="6302813" y="830094"/>
              <a:ext cx="2009183" cy="3358953"/>
              <a:chOff x="6302813" y="830094"/>
              <a:chExt cx="2009183" cy="3358953"/>
            </a:xfrm>
          </p:grpSpPr>
          <p:cxnSp>
            <p:nvCxnSpPr>
              <p:cNvPr id="11" name="Connecteur droit 10"/>
              <p:cNvCxnSpPr/>
              <p:nvPr/>
            </p:nvCxnSpPr>
            <p:spPr>
              <a:xfrm>
                <a:off x="6423498" y="830094"/>
                <a:ext cx="1567588" cy="3358953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7" name="Image 6" descr="clear_mars_dark.gif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colorTemperature colorTemp="11200"/>
                        </a14:imgEffect>
                        <a14:imgEffect>
                          <a14:brightnessContrast bright="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 rot="20096269">
                <a:off x="6302813" y="1603268"/>
                <a:ext cx="1800000" cy="1800200"/>
              </a:xfrm>
              <a:prstGeom prst="rect">
                <a:avLst/>
              </a:prstGeom>
            </p:spPr>
          </p:pic>
          <p:sp>
            <p:nvSpPr>
              <p:cNvPr id="16" name="Ellipse 15"/>
              <p:cNvSpPr/>
              <p:nvPr/>
            </p:nvSpPr>
            <p:spPr>
              <a:xfrm rot="20051200">
                <a:off x="7324568" y="3652820"/>
                <a:ext cx="987428" cy="338114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7" name="Rectangle 16"/>
              <p:cNvSpPr/>
              <p:nvPr/>
            </p:nvSpPr>
            <p:spPr>
              <a:xfrm rot="19470590">
                <a:off x="7962804" y="3787262"/>
                <a:ext cx="182734" cy="16816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29" name="Triangle 28"/>
            <p:cNvSpPr/>
            <p:nvPr/>
          </p:nvSpPr>
          <p:spPr>
            <a:xfrm rot="3451163">
              <a:off x="7961319" y="3881281"/>
              <a:ext cx="85725" cy="63946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5" name="ZoneTexte 14"/>
          <p:cNvSpPr txBox="1"/>
          <p:nvPr/>
        </p:nvSpPr>
        <p:spPr>
          <a:xfrm>
            <a:off x="883557" y="386136"/>
            <a:ext cx="6421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 smtClean="0"/>
              <a:t>15°</a:t>
            </a:r>
            <a:endParaRPr lang="fr-FR" sz="2000" b="1" dirty="0"/>
          </a:p>
        </p:txBody>
      </p:sp>
      <p:sp>
        <p:nvSpPr>
          <p:cNvPr id="20" name="Arc 19"/>
          <p:cNvSpPr>
            <a:spLocks noChangeAspect="1"/>
          </p:cNvSpPr>
          <p:nvPr/>
        </p:nvSpPr>
        <p:spPr>
          <a:xfrm rot="18271688">
            <a:off x="-259183" y="816747"/>
            <a:ext cx="3208599" cy="3208599"/>
          </a:xfrm>
          <a:prstGeom prst="arc">
            <a:avLst>
              <a:gd name="adj1" fmla="val 17955674"/>
              <a:gd name="adj2" fmla="val 19675323"/>
            </a:avLst>
          </a:prstGeom>
          <a:ln w="127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Arc 21"/>
          <p:cNvSpPr>
            <a:spLocks noChangeAspect="1"/>
          </p:cNvSpPr>
          <p:nvPr/>
        </p:nvSpPr>
        <p:spPr>
          <a:xfrm rot="18271688">
            <a:off x="-258285" y="817645"/>
            <a:ext cx="3208599" cy="3208599"/>
          </a:xfrm>
          <a:prstGeom prst="arc">
            <a:avLst>
              <a:gd name="adj1" fmla="val 18657602"/>
              <a:gd name="adj2" fmla="val 19675323"/>
            </a:avLst>
          </a:prstGeom>
          <a:ln w="127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1" name="Connecteur droit 20"/>
          <p:cNvCxnSpPr/>
          <p:nvPr/>
        </p:nvCxnSpPr>
        <p:spPr>
          <a:xfrm>
            <a:off x="4572362" y="807119"/>
            <a:ext cx="0" cy="3721768"/>
          </a:xfrm>
          <a:prstGeom prst="line">
            <a:avLst/>
          </a:prstGeom>
          <a:ln w="95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3"/>
          <p:cNvSpPr txBox="1"/>
          <p:nvPr/>
        </p:nvSpPr>
        <p:spPr>
          <a:xfrm>
            <a:off x="3933600" y="410325"/>
            <a:ext cx="4899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 smtClean="0"/>
              <a:t>25°</a:t>
            </a:r>
            <a:endParaRPr lang="fr-FR" sz="1600" b="1" dirty="0"/>
          </a:p>
        </p:txBody>
      </p:sp>
      <p:grpSp>
        <p:nvGrpSpPr>
          <p:cNvPr id="25" name="Grouper 24"/>
          <p:cNvGrpSpPr/>
          <p:nvPr/>
        </p:nvGrpSpPr>
        <p:grpSpPr>
          <a:xfrm>
            <a:off x="3672271" y="979487"/>
            <a:ext cx="2009183" cy="3358953"/>
            <a:chOff x="6302813" y="830094"/>
            <a:chExt cx="2009183" cy="3358953"/>
          </a:xfrm>
        </p:grpSpPr>
        <p:grpSp>
          <p:nvGrpSpPr>
            <p:cNvPr id="26" name="Grouper 25"/>
            <p:cNvGrpSpPr/>
            <p:nvPr/>
          </p:nvGrpSpPr>
          <p:grpSpPr>
            <a:xfrm>
              <a:off x="6302813" y="830094"/>
              <a:ext cx="2009183" cy="3358953"/>
              <a:chOff x="6302813" y="830094"/>
              <a:chExt cx="2009183" cy="3358953"/>
            </a:xfrm>
          </p:grpSpPr>
          <p:cxnSp>
            <p:nvCxnSpPr>
              <p:cNvPr id="28" name="Connecteur droit 27"/>
              <p:cNvCxnSpPr/>
              <p:nvPr/>
            </p:nvCxnSpPr>
            <p:spPr>
              <a:xfrm>
                <a:off x="6423498" y="830094"/>
                <a:ext cx="1567588" cy="3358953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32" name="Image 31" descr="clear_mars_dark.gif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colorTemperature colorTemp="11200"/>
                        </a14:imgEffect>
                        <a14:imgEffect>
                          <a14:brightnessContrast bright="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 rot="20096269">
                <a:off x="6302813" y="1603268"/>
                <a:ext cx="1800000" cy="1800200"/>
              </a:xfrm>
              <a:prstGeom prst="rect">
                <a:avLst/>
              </a:prstGeom>
            </p:spPr>
          </p:pic>
          <p:sp>
            <p:nvSpPr>
              <p:cNvPr id="33" name="Ellipse 32"/>
              <p:cNvSpPr/>
              <p:nvPr/>
            </p:nvSpPr>
            <p:spPr>
              <a:xfrm rot="20051200">
                <a:off x="7324568" y="3652820"/>
                <a:ext cx="987428" cy="338114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4" name="Rectangle 33"/>
              <p:cNvSpPr/>
              <p:nvPr/>
            </p:nvSpPr>
            <p:spPr>
              <a:xfrm rot="19470590">
                <a:off x="7962804" y="3787262"/>
                <a:ext cx="182734" cy="16816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27" name="Triangle 26"/>
            <p:cNvSpPr/>
            <p:nvPr/>
          </p:nvSpPr>
          <p:spPr>
            <a:xfrm rot="3451163">
              <a:off x="7961319" y="3881281"/>
              <a:ext cx="85725" cy="63946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38" name="Arc 37"/>
          <p:cNvSpPr>
            <a:spLocks noChangeAspect="1"/>
          </p:cNvSpPr>
          <p:nvPr/>
        </p:nvSpPr>
        <p:spPr>
          <a:xfrm rot="18271688">
            <a:off x="2898572" y="813504"/>
            <a:ext cx="3208599" cy="3208599"/>
          </a:xfrm>
          <a:prstGeom prst="arc">
            <a:avLst>
              <a:gd name="adj1" fmla="val 17955674"/>
              <a:gd name="adj2" fmla="val 19675323"/>
            </a:avLst>
          </a:prstGeom>
          <a:ln w="127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Arc 39"/>
          <p:cNvSpPr>
            <a:spLocks noChangeAspect="1"/>
          </p:cNvSpPr>
          <p:nvPr/>
        </p:nvSpPr>
        <p:spPr>
          <a:xfrm rot="18271688">
            <a:off x="2899471" y="814399"/>
            <a:ext cx="3208599" cy="3208599"/>
          </a:xfrm>
          <a:prstGeom prst="arc">
            <a:avLst>
              <a:gd name="adj1" fmla="val 19219572"/>
              <a:gd name="adj2" fmla="val 19675323"/>
            </a:avLst>
          </a:prstGeom>
          <a:ln w="127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1" name="Connecteur droit 40"/>
          <p:cNvCxnSpPr/>
          <p:nvPr/>
        </p:nvCxnSpPr>
        <p:spPr>
          <a:xfrm>
            <a:off x="7727223" y="813604"/>
            <a:ext cx="0" cy="3721768"/>
          </a:xfrm>
          <a:prstGeom prst="line">
            <a:avLst/>
          </a:prstGeom>
          <a:ln w="95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ZoneTexte 41"/>
          <p:cNvSpPr txBox="1"/>
          <p:nvPr/>
        </p:nvSpPr>
        <p:spPr>
          <a:xfrm>
            <a:off x="7084832" y="416810"/>
            <a:ext cx="4899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 smtClean="0"/>
              <a:t>25°</a:t>
            </a:r>
            <a:endParaRPr lang="fr-FR" sz="1600" b="1" dirty="0"/>
          </a:p>
        </p:txBody>
      </p:sp>
      <p:grpSp>
        <p:nvGrpSpPr>
          <p:cNvPr id="43" name="Grouper 42"/>
          <p:cNvGrpSpPr/>
          <p:nvPr/>
        </p:nvGrpSpPr>
        <p:grpSpPr>
          <a:xfrm>
            <a:off x="6823503" y="985972"/>
            <a:ext cx="2009183" cy="3358953"/>
            <a:chOff x="6302813" y="830094"/>
            <a:chExt cx="2009183" cy="3358953"/>
          </a:xfrm>
        </p:grpSpPr>
        <p:grpSp>
          <p:nvGrpSpPr>
            <p:cNvPr id="44" name="Grouper 43"/>
            <p:cNvGrpSpPr/>
            <p:nvPr/>
          </p:nvGrpSpPr>
          <p:grpSpPr>
            <a:xfrm>
              <a:off x="6302813" y="830094"/>
              <a:ext cx="2009183" cy="3358953"/>
              <a:chOff x="6302813" y="830094"/>
              <a:chExt cx="2009183" cy="3358953"/>
            </a:xfrm>
          </p:grpSpPr>
          <p:cxnSp>
            <p:nvCxnSpPr>
              <p:cNvPr id="46" name="Connecteur droit 45"/>
              <p:cNvCxnSpPr/>
              <p:nvPr/>
            </p:nvCxnSpPr>
            <p:spPr>
              <a:xfrm>
                <a:off x="6423498" y="830094"/>
                <a:ext cx="1567588" cy="3358953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47" name="Image 46" descr="clear_mars_dark.gif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colorTemperature colorTemp="11200"/>
                        </a14:imgEffect>
                        <a14:imgEffect>
                          <a14:brightnessContrast bright="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 rot="20096269">
                <a:off x="6302813" y="1603268"/>
                <a:ext cx="1800000" cy="1800200"/>
              </a:xfrm>
              <a:prstGeom prst="rect">
                <a:avLst/>
              </a:prstGeom>
            </p:spPr>
          </p:pic>
          <p:sp>
            <p:nvSpPr>
              <p:cNvPr id="48" name="Ellipse 47"/>
              <p:cNvSpPr/>
              <p:nvPr/>
            </p:nvSpPr>
            <p:spPr>
              <a:xfrm rot="20051200">
                <a:off x="7324568" y="3652820"/>
                <a:ext cx="987428" cy="338114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9" name="Rectangle 48"/>
              <p:cNvSpPr/>
              <p:nvPr/>
            </p:nvSpPr>
            <p:spPr>
              <a:xfrm rot="19470590">
                <a:off x="7962804" y="3787262"/>
                <a:ext cx="182734" cy="16816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45" name="Triangle 44"/>
            <p:cNvSpPr/>
            <p:nvPr/>
          </p:nvSpPr>
          <p:spPr>
            <a:xfrm rot="3451163">
              <a:off x="7961319" y="3881281"/>
              <a:ext cx="85725" cy="63946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50" name="ZoneTexte 49"/>
          <p:cNvSpPr txBox="1"/>
          <p:nvPr/>
        </p:nvSpPr>
        <p:spPr>
          <a:xfrm>
            <a:off x="7512076" y="407666"/>
            <a:ext cx="4899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/>
              <a:t>0</a:t>
            </a:r>
            <a:r>
              <a:rPr lang="fr-FR" sz="2000" b="1" dirty="0" smtClean="0"/>
              <a:t>°</a:t>
            </a:r>
            <a:endParaRPr lang="fr-FR" sz="2000" b="1" dirty="0"/>
          </a:p>
        </p:txBody>
      </p:sp>
      <p:sp>
        <p:nvSpPr>
          <p:cNvPr id="53" name="Arc 52"/>
          <p:cNvSpPr>
            <a:spLocks noChangeAspect="1"/>
          </p:cNvSpPr>
          <p:nvPr/>
        </p:nvSpPr>
        <p:spPr>
          <a:xfrm rot="18271688">
            <a:off x="6049804" y="819989"/>
            <a:ext cx="3208599" cy="3208599"/>
          </a:xfrm>
          <a:prstGeom prst="arc">
            <a:avLst>
              <a:gd name="adj1" fmla="val 17955674"/>
              <a:gd name="adj2" fmla="val 19675323"/>
            </a:avLst>
          </a:prstGeom>
          <a:ln w="127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ZoneTexte 3"/>
          <p:cNvSpPr txBox="1"/>
          <p:nvPr/>
        </p:nvSpPr>
        <p:spPr>
          <a:xfrm>
            <a:off x="3013882" y="4649895"/>
            <a:ext cx="778119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fr-FR" b="1" i="1" dirty="0" err="1" smtClean="0">
                <a:solidFill>
                  <a:srgbClr val="FF0000"/>
                </a:solidFill>
              </a:rPr>
              <a:t>t</a:t>
            </a:r>
            <a:r>
              <a:rPr lang="fr-FR" b="1" dirty="0" smtClean="0">
                <a:solidFill>
                  <a:srgbClr val="FF0000"/>
                </a:solidFill>
              </a:rPr>
              <a:t> = 0 </a:t>
            </a:r>
            <a:r>
              <a:rPr lang="fr-FR" b="1" dirty="0" err="1" smtClean="0">
                <a:solidFill>
                  <a:srgbClr val="FF0000"/>
                </a:solidFill>
              </a:rPr>
              <a:t>yr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51" name="ZoneTexte 50"/>
          <p:cNvSpPr txBox="1"/>
          <p:nvPr/>
        </p:nvSpPr>
        <p:spPr>
          <a:xfrm>
            <a:off x="5546836" y="4649895"/>
            <a:ext cx="1170787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fr-FR" b="1" i="1" dirty="0" err="1" smtClean="0">
                <a:solidFill>
                  <a:srgbClr val="FF0000"/>
                </a:solidFill>
              </a:rPr>
              <a:t>t</a:t>
            </a:r>
            <a:r>
              <a:rPr lang="fr-FR" b="1" dirty="0" smtClean="0">
                <a:solidFill>
                  <a:srgbClr val="FF0000"/>
                </a:solidFill>
              </a:rPr>
              <a:t> = 5000 </a:t>
            </a:r>
            <a:r>
              <a:rPr lang="fr-FR" b="1" dirty="0" err="1" smtClean="0">
                <a:solidFill>
                  <a:srgbClr val="FF0000"/>
                </a:solidFill>
              </a:rPr>
              <a:t>yr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5" name="Flèche droite à entaille 4"/>
          <p:cNvSpPr/>
          <p:nvPr/>
        </p:nvSpPr>
        <p:spPr>
          <a:xfrm>
            <a:off x="3791154" y="4707867"/>
            <a:ext cx="1755682" cy="191832"/>
          </a:xfrm>
          <a:prstGeom prst="notched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5"/>
          <p:cNvSpPr txBox="1"/>
          <p:nvPr/>
        </p:nvSpPr>
        <p:spPr>
          <a:xfrm>
            <a:off x="419293" y="3729038"/>
            <a:ext cx="995314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i="1" dirty="0" smtClean="0"/>
              <a:t>e </a:t>
            </a:r>
            <a:r>
              <a:rPr lang="fr-FR" dirty="0" smtClean="0"/>
              <a:t>= 0,093</a:t>
            </a:r>
            <a:r>
              <a:rPr lang="fr-FR" i="1" dirty="0" smtClean="0"/>
              <a:t> </a:t>
            </a:r>
            <a:endParaRPr lang="fr-FR" i="1" dirty="0"/>
          </a:p>
        </p:txBody>
      </p:sp>
      <p:sp>
        <p:nvSpPr>
          <p:cNvPr id="54" name="ZoneTexte 53"/>
          <p:cNvSpPr txBox="1"/>
          <p:nvPr/>
        </p:nvSpPr>
        <p:spPr>
          <a:xfrm>
            <a:off x="3572068" y="3729038"/>
            <a:ext cx="995314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i="1" dirty="0" smtClean="0"/>
              <a:t>e </a:t>
            </a:r>
            <a:r>
              <a:rPr lang="fr-FR" dirty="0" smtClean="0"/>
              <a:t>= 0,093</a:t>
            </a:r>
            <a:r>
              <a:rPr lang="fr-FR" i="1" dirty="0" smtClean="0"/>
              <a:t> </a:t>
            </a:r>
            <a:endParaRPr lang="fr-FR" i="1" dirty="0"/>
          </a:p>
        </p:txBody>
      </p:sp>
      <p:sp>
        <p:nvSpPr>
          <p:cNvPr id="56" name="ZoneTexte 55"/>
          <p:cNvSpPr txBox="1"/>
          <p:nvPr/>
        </p:nvSpPr>
        <p:spPr>
          <a:xfrm>
            <a:off x="6724843" y="3729038"/>
            <a:ext cx="995314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i="1" dirty="0" smtClean="0"/>
              <a:t>e </a:t>
            </a:r>
            <a:r>
              <a:rPr lang="fr-FR" dirty="0" smtClean="0"/>
              <a:t>= 0,093</a:t>
            </a:r>
            <a:r>
              <a:rPr lang="fr-FR" i="1" dirty="0" smtClean="0"/>
              <a:t> </a:t>
            </a:r>
            <a:endParaRPr lang="fr-FR" i="1" dirty="0"/>
          </a:p>
        </p:txBody>
      </p:sp>
    </p:spTree>
    <p:extLst>
      <p:ext uri="{BB962C8B-B14F-4D97-AF65-F5344CB8AC3E}">
        <p14:creationId xmlns:p14="http://schemas.microsoft.com/office/powerpoint/2010/main" val="11572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600000">
                                      <p:cBhvr>
                                        <p:cTn id="33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4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080000">
                                      <p:cBhvr>
                                        <p:cTn id="35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6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500000">
                                      <p:cBhvr>
                                        <p:cTn id="37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3500"/>
                            </p:stCondLst>
                            <p:childTnLst>
                              <p:par>
                                <p:cTn id="64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  <p:bldP spid="57" grpId="0"/>
      <p:bldP spid="52" grpId="0"/>
      <p:bldP spid="37" grpId="0"/>
      <p:bldP spid="2" grpId="0"/>
      <p:bldP spid="15" grpId="0"/>
      <p:bldP spid="20" grpId="0" animBg="1"/>
      <p:bldP spid="22" grpId="0" animBg="1"/>
      <p:bldP spid="24" grpId="0"/>
      <p:bldP spid="38" grpId="0" animBg="1"/>
      <p:bldP spid="40" grpId="0" animBg="1"/>
      <p:bldP spid="42" grpId="0"/>
      <p:bldP spid="50" grpId="0"/>
      <p:bldP spid="53" grpId="0" animBg="1"/>
      <p:bldP spid="51" grpId="0"/>
      <p:bldP spid="5" grpId="0" animBg="1"/>
      <p:bldP spid="6" grpId="0"/>
      <p:bldP spid="54" grpId="0"/>
      <p:bldP spid="5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>
            <a:spLocks noGrp="1"/>
          </p:cNvSpPr>
          <p:nvPr>
            <p:ph type="title"/>
          </p:nvPr>
        </p:nvSpPr>
        <p:spPr>
          <a:xfrm>
            <a:off x="488500" y="-46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err="1" smtClean="0"/>
              <a:t>Smooth</a:t>
            </a:r>
            <a:r>
              <a:rPr lang="fr-FR" dirty="0" smtClean="0"/>
              <a:t> Mars </a:t>
            </a:r>
            <a:r>
              <a:rPr lang="fr-FR" dirty="0" err="1" smtClean="0"/>
              <a:t>experiment</a:t>
            </a:r>
            <a:endParaRPr dirty="0"/>
          </a:p>
        </p:txBody>
      </p:sp>
      <p:sp>
        <p:nvSpPr>
          <p:cNvPr id="4" name="AutoShape 2" descr="mage result for pool ball png"/>
          <p:cNvSpPr>
            <a:spLocks noChangeAspect="1" noChangeArrowheads="1"/>
          </p:cNvSpPr>
          <p:nvPr/>
        </p:nvSpPr>
        <p:spPr bwMode="auto">
          <a:xfrm>
            <a:off x="0" y="0"/>
            <a:ext cx="344805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grpSp>
        <p:nvGrpSpPr>
          <p:cNvPr id="7" name="Grouper 6"/>
          <p:cNvGrpSpPr/>
          <p:nvPr/>
        </p:nvGrpSpPr>
        <p:grpSpPr>
          <a:xfrm>
            <a:off x="690059" y="803184"/>
            <a:ext cx="8188436" cy="3667765"/>
            <a:chOff x="477782" y="737868"/>
            <a:chExt cx="8188436" cy="3667765"/>
          </a:xfrm>
        </p:grpSpPr>
        <p:grpSp>
          <p:nvGrpSpPr>
            <p:cNvPr id="20" name="Grouper 19"/>
            <p:cNvGrpSpPr/>
            <p:nvPr/>
          </p:nvGrpSpPr>
          <p:grpSpPr>
            <a:xfrm>
              <a:off x="5331327" y="737868"/>
              <a:ext cx="3334891" cy="3667765"/>
              <a:chOff x="5331327" y="737868"/>
              <a:chExt cx="3334891" cy="3667765"/>
            </a:xfrm>
          </p:grpSpPr>
          <p:sp>
            <p:nvSpPr>
              <p:cNvPr id="13" name="Ellipse 12"/>
              <p:cNvSpPr>
                <a:spLocks/>
              </p:cNvSpPr>
              <p:nvPr/>
            </p:nvSpPr>
            <p:spPr>
              <a:xfrm>
                <a:off x="5717106" y="1165925"/>
                <a:ext cx="2540000" cy="2810932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pic>
            <p:nvPicPr>
              <p:cNvPr id="19" name="Shape 122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5331327" y="737868"/>
                <a:ext cx="3334891" cy="366776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9" name="Image 8" descr="clear_mars_dark.gif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11200"/>
                      </a14:imgEffect>
                      <a14:imgEffect>
                        <a14:brightnessContrast brigh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77782" y="1241690"/>
              <a:ext cx="2659106" cy="2659401"/>
            </a:xfrm>
            <a:prstGeom prst="rect">
              <a:avLst/>
            </a:prstGeom>
          </p:spPr>
        </p:pic>
        <p:grpSp>
          <p:nvGrpSpPr>
            <p:cNvPr id="15" name="Grouper 14"/>
            <p:cNvGrpSpPr/>
            <p:nvPr/>
          </p:nvGrpSpPr>
          <p:grpSpPr>
            <a:xfrm>
              <a:off x="3969970" y="2338098"/>
              <a:ext cx="935335" cy="467308"/>
              <a:chOff x="3936550" y="1714500"/>
              <a:chExt cx="935335" cy="467308"/>
            </a:xfrm>
          </p:grpSpPr>
          <p:sp>
            <p:nvSpPr>
              <p:cNvPr id="14" name="Rectangle 13"/>
              <p:cNvSpPr/>
              <p:nvPr/>
            </p:nvSpPr>
            <p:spPr>
              <a:xfrm>
                <a:off x="3936550" y="1714500"/>
                <a:ext cx="930418" cy="1260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3941467" y="2055808"/>
                <a:ext cx="930418" cy="1260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5" name="Grouper 4"/>
            <p:cNvGrpSpPr/>
            <p:nvPr/>
          </p:nvGrpSpPr>
          <p:grpSpPr>
            <a:xfrm rot="7360054">
              <a:off x="5806311" y="1301066"/>
              <a:ext cx="633042" cy="1164566"/>
              <a:chOff x="5084064" y="644826"/>
              <a:chExt cx="633042" cy="1164566"/>
            </a:xfrm>
          </p:grpSpPr>
          <p:sp>
            <p:nvSpPr>
              <p:cNvPr id="2" name="Ellipse 1"/>
              <p:cNvSpPr>
                <a:spLocks noChangeAspect="1"/>
              </p:cNvSpPr>
              <p:nvPr/>
            </p:nvSpPr>
            <p:spPr>
              <a:xfrm>
                <a:off x="5084064" y="644826"/>
                <a:ext cx="633042" cy="633042"/>
              </a:xfrm>
              <a:prstGeom prst="ellipse">
                <a:avLst/>
              </a:prstGeom>
              <a:solidFill>
                <a:srgbClr val="0432FF">
                  <a:alpha val="34118"/>
                </a:srgbClr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" name="Rectangle 2"/>
              <p:cNvSpPr/>
              <p:nvPr/>
            </p:nvSpPr>
            <p:spPr>
              <a:xfrm>
                <a:off x="5359084" y="1277868"/>
                <a:ext cx="83002" cy="5315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</p:grpSp>
      <p:sp>
        <p:nvSpPr>
          <p:cNvPr id="6" name="ZoneTexte 5"/>
          <p:cNvSpPr txBox="1"/>
          <p:nvPr/>
        </p:nvSpPr>
        <p:spPr>
          <a:xfrm>
            <a:off x="1301858" y="568025"/>
            <a:ext cx="33941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/>
              <a:t>With</a:t>
            </a:r>
            <a:r>
              <a:rPr lang="fr-FR" dirty="0" smtClean="0"/>
              <a:t> a </a:t>
            </a:r>
            <a:r>
              <a:rPr lang="fr-FR" dirty="0" err="1" smtClean="0"/>
              <a:t>simplified</a:t>
            </a:r>
            <a:r>
              <a:rPr lang="fr-FR" dirty="0" smtClean="0"/>
              <a:t> global </a:t>
            </a:r>
            <a:r>
              <a:rPr lang="fr-FR" dirty="0" err="1" smtClean="0"/>
              <a:t>climate</a:t>
            </a:r>
            <a:r>
              <a:rPr lang="fr-FR" dirty="0" smtClean="0"/>
              <a:t> model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5960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2" descr="Bouquet"/>
          <p:cNvSpPr>
            <a:spLocks/>
          </p:cNvSpPr>
          <p:nvPr/>
        </p:nvSpPr>
        <p:spPr bwMode="auto">
          <a:xfrm>
            <a:off x="7257455" y="3856435"/>
            <a:ext cx="904875" cy="258365"/>
          </a:xfrm>
          <a:custGeom>
            <a:avLst/>
            <a:gdLst>
              <a:gd name="T0" fmla="*/ 0 w 760"/>
              <a:gd name="T1" fmla="*/ 344487 h 217"/>
              <a:gd name="T2" fmla="*/ 482600 w 760"/>
              <a:gd name="T3" fmla="*/ 68262 h 217"/>
              <a:gd name="T4" fmla="*/ 1206500 w 760"/>
              <a:gd name="T5" fmla="*/ 0 h 217"/>
              <a:gd name="T6" fmla="*/ 1085850 w 760"/>
              <a:gd name="T7" fmla="*/ 327025 h 217"/>
              <a:gd name="T8" fmla="*/ 0 60000 65536"/>
              <a:gd name="T9" fmla="*/ 0 60000 65536"/>
              <a:gd name="T10" fmla="*/ 0 60000 65536"/>
              <a:gd name="T11" fmla="*/ 0 60000 65536"/>
              <a:gd name="T12" fmla="*/ 0 w 760"/>
              <a:gd name="T13" fmla="*/ 0 h 217"/>
              <a:gd name="T14" fmla="*/ 760 w 760"/>
              <a:gd name="T15" fmla="*/ 217 h 21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60" h="217">
                <a:moveTo>
                  <a:pt x="0" y="217"/>
                </a:moveTo>
                <a:lnTo>
                  <a:pt x="304" y="43"/>
                </a:lnTo>
                <a:lnTo>
                  <a:pt x="760" y="0"/>
                </a:lnTo>
                <a:lnTo>
                  <a:pt x="684" y="206"/>
                </a:lnTo>
              </a:path>
            </a:pathLst>
          </a:cu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050"/>
          </a:p>
        </p:txBody>
      </p:sp>
      <p:sp>
        <p:nvSpPr>
          <p:cNvPr id="5" name="Freeform 3"/>
          <p:cNvSpPr>
            <a:spLocks/>
          </p:cNvSpPr>
          <p:nvPr/>
        </p:nvSpPr>
        <p:spPr bwMode="auto">
          <a:xfrm>
            <a:off x="981670" y="4008835"/>
            <a:ext cx="7012781" cy="120253"/>
          </a:xfrm>
          <a:custGeom>
            <a:avLst/>
            <a:gdLst>
              <a:gd name="T0" fmla="*/ 448969 w 3478"/>
              <a:gd name="T1" fmla="*/ 10588 h 106"/>
              <a:gd name="T2" fmla="*/ 569948 w 3478"/>
              <a:gd name="T3" fmla="*/ 80169 h 106"/>
              <a:gd name="T4" fmla="*/ 3863281 w 3478"/>
              <a:gd name="T5" fmla="*/ 10588 h 106"/>
              <a:gd name="T6" fmla="*/ 7156613 w 3478"/>
              <a:gd name="T7" fmla="*/ 148236 h 106"/>
              <a:gd name="T8" fmla="*/ 9350375 w 3478"/>
              <a:gd name="T9" fmla="*/ 80169 h 10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478"/>
              <a:gd name="T16" fmla="*/ 0 h 106"/>
              <a:gd name="T17" fmla="*/ 3478 w 3478"/>
              <a:gd name="T18" fmla="*/ 106 h 10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478" h="106">
                <a:moveTo>
                  <a:pt x="167" y="7"/>
                </a:moveTo>
                <a:cubicBezTo>
                  <a:pt x="83" y="30"/>
                  <a:pt x="0" y="53"/>
                  <a:pt x="212" y="53"/>
                </a:cubicBezTo>
                <a:cubicBezTo>
                  <a:pt x="424" y="53"/>
                  <a:pt x="1029" y="0"/>
                  <a:pt x="1437" y="7"/>
                </a:cubicBezTo>
                <a:cubicBezTo>
                  <a:pt x="1845" y="14"/>
                  <a:pt x="2322" y="90"/>
                  <a:pt x="2662" y="98"/>
                </a:cubicBezTo>
                <a:cubicBezTo>
                  <a:pt x="3002" y="106"/>
                  <a:pt x="3240" y="79"/>
                  <a:pt x="3478" y="53"/>
                </a:cubicBezTo>
              </a:path>
            </a:pathLst>
          </a:custGeom>
          <a:noFill/>
          <a:ln w="152400" cmpd="sng">
            <a:solidFill>
              <a:srgbClr val="CC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050"/>
          </a:p>
        </p:txBody>
      </p:sp>
      <p:sp>
        <p:nvSpPr>
          <p:cNvPr id="6" name="AutoShape 4"/>
          <p:cNvSpPr>
            <a:spLocks noChangeArrowheads="1"/>
          </p:cNvSpPr>
          <p:nvPr/>
        </p:nvSpPr>
        <p:spPr bwMode="auto">
          <a:xfrm>
            <a:off x="1143595" y="1363266"/>
            <a:ext cx="756047" cy="756047"/>
          </a:xfrm>
          <a:prstGeom prst="sun">
            <a:avLst>
              <a:gd name="adj" fmla="val 25000"/>
            </a:avLst>
          </a:prstGeom>
          <a:solidFill>
            <a:srgbClr val="FFFF00"/>
          </a:solidFill>
          <a:ln w="9525">
            <a:solidFill>
              <a:srgbClr val="FFCC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fr-FR" sz="1050">
              <a:solidFill>
                <a:srgbClr val="000000"/>
              </a:solidFill>
            </a:endParaRPr>
          </a:p>
        </p:txBody>
      </p:sp>
      <p:sp>
        <p:nvSpPr>
          <p:cNvPr id="7" name="Line 5"/>
          <p:cNvSpPr>
            <a:spLocks noChangeShapeType="1"/>
          </p:cNvSpPr>
          <p:nvPr/>
        </p:nvSpPr>
        <p:spPr bwMode="auto">
          <a:xfrm>
            <a:off x="1753195" y="2320529"/>
            <a:ext cx="778669" cy="1653778"/>
          </a:xfrm>
          <a:prstGeom prst="line">
            <a:avLst/>
          </a:prstGeom>
          <a:noFill/>
          <a:ln w="57150">
            <a:solidFill>
              <a:srgbClr val="FFFF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050"/>
          </a:p>
        </p:txBody>
      </p:sp>
      <p:sp>
        <p:nvSpPr>
          <p:cNvPr id="8" name="Line 6"/>
          <p:cNvSpPr>
            <a:spLocks noChangeShapeType="1"/>
          </p:cNvSpPr>
          <p:nvPr/>
        </p:nvSpPr>
        <p:spPr bwMode="auto">
          <a:xfrm>
            <a:off x="2238970" y="3292078"/>
            <a:ext cx="323850" cy="270272"/>
          </a:xfrm>
          <a:prstGeom prst="line">
            <a:avLst/>
          </a:prstGeom>
          <a:noFill/>
          <a:ln w="9525">
            <a:solidFill>
              <a:srgbClr val="FFFF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050"/>
          </a:p>
        </p:txBody>
      </p:sp>
      <p:sp>
        <p:nvSpPr>
          <p:cNvPr id="9" name="Line 7"/>
          <p:cNvSpPr>
            <a:spLocks noChangeShapeType="1"/>
          </p:cNvSpPr>
          <p:nvPr/>
        </p:nvSpPr>
        <p:spPr bwMode="auto">
          <a:xfrm flipH="1" flipV="1">
            <a:off x="1806774" y="3076576"/>
            <a:ext cx="378619" cy="108347"/>
          </a:xfrm>
          <a:prstGeom prst="line">
            <a:avLst/>
          </a:prstGeom>
          <a:noFill/>
          <a:ln w="9525">
            <a:solidFill>
              <a:srgbClr val="FFFF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050"/>
          </a:p>
        </p:txBody>
      </p:sp>
      <p:sp>
        <p:nvSpPr>
          <p:cNvPr id="10" name="Line 8"/>
          <p:cNvSpPr>
            <a:spLocks noChangeShapeType="1"/>
          </p:cNvSpPr>
          <p:nvPr/>
        </p:nvSpPr>
        <p:spPr bwMode="auto">
          <a:xfrm flipV="1">
            <a:off x="3427214" y="2590800"/>
            <a:ext cx="0" cy="1350169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050"/>
          </a:p>
        </p:txBody>
      </p:sp>
      <p:sp>
        <p:nvSpPr>
          <p:cNvPr id="11" name="Line 9"/>
          <p:cNvSpPr>
            <a:spLocks noChangeShapeType="1"/>
          </p:cNvSpPr>
          <p:nvPr/>
        </p:nvSpPr>
        <p:spPr bwMode="auto">
          <a:xfrm>
            <a:off x="4291607" y="3184922"/>
            <a:ext cx="0" cy="756047"/>
          </a:xfrm>
          <a:prstGeom prst="line">
            <a:avLst/>
          </a:prstGeom>
          <a:noFill/>
          <a:ln w="9525">
            <a:solidFill>
              <a:srgbClr val="FF33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050"/>
          </a:p>
        </p:txBody>
      </p:sp>
      <p:sp>
        <p:nvSpPr>
          <p:cNvPr id="12" name="Line 10"/>
          <p:cNvSpPr>
            <a:spLocks noChangeShapeType="1"/>
          </p:cNvSpPr>
          <p:nvPr/>
        </p:nvSpPr>
        <p:spPr bwMode="auto">
          <a:xfrm>
            <a:off x="3427214" y="3184922"/>
            <a:ext cx="270272" cy="756047"/>
          </a:xfrm>
          <a:prstGeom prst="line">
            <a:avLst/>
          </a:prstGeom>
          <a:noFill/>
          <a:ln w="9525">
            <a:solidFill>
              <a:srgbClr val="FF33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050"/>
          </a:p>
        </p:txBody>
      </p:sp>
      <p:sp>
        <p:nvSpPr>
          <p:cNvPr id="13" name="Text Box 11"/>
          <p:cNvSpPr txBox="1">
            <a:spLocks noChangeArrowheads="1"/>
          </p:cNvSpPr>
          <p:nvPr/>
        </p:nvSpPr>
        <p:spPr bwMode="auto">
          <a:xfrm>
            <a:off x="3654588" y="2334817"/>
            <a:ext cx="108234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fr-FR" altLang="fr-FR" sz="1800" b="1" dirty="0">
                <a:solidFill>
                  <a:srgbClr val="FF3300"/>
                </a:solidFill>
              </a:rPr>
              <a:t>Thermal</a:t>
            </a:r>
          </a:p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fr-FR" altLang="fr-FR" sz="1800" b="1" dirty="0">
                <a:solidFill>
                  <a:srgbClr val="FF3300"/>
                </a:solidFill>
              </a:rPr>
              <a:t>IR</a:t>
            </a:r>
          </a:p>
        </p:txBody>
      </p:sp>
      <p:sp>
        <p:nvSpPr>
          <p:cNvPr id="14" name="Freeform 12"/>
          <p:cNvSpPr>
            <a:spLocks/>
          </p:cNvSpPr>
          <p:nvPr/>
        </p:nvSpPr>
        <p:spPr bwMode="auto">
          <a:xfrm>
            <a:off x="5263158" y="2752726"/>
            <a:ext cx="917972" cy="1241822"/>
          </a:xfrm>
          <a:custGeom>
            <a:avLst/>
            <a:gdLst>
              <a:gd name="T0" fmla="*/ 0 w 771"/>
              <a:gd name="T1" fmla="*/ 1655763 h 1043"/>
              <a:gd name="T2" fmla="*/ 792163 w 771"/>
              <a:gd name="T3" fmla="*/ 1223963 h 1043"/>
              <a:gd name="T4" fmla="*/ 1223963 w 771"/>
              <a:gd name="T5" fmla="*/ 0 h 1043"/>
              <a:gd name="T6" fmla="*/ 0 60000 65536"/>
              <a:gd name="T7" fmla="*/ 0 60000 65536"/>
              <a:gd name="T8" fmla="*/ 0 60000 65536"/>
              <a:gd name="T9" fmla="*/ 0 w 771"/>
              <a:gd name="T10" fmla="*/ 0 h 1043"/>
              <a:gd name="T11" fmla="*/ 771 w 771"/>
              <a:gd name="T12" fmla="*/ 1043 h 1043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771" h="1043">
                <a:moveTo>
                  <a:pt x="0" y="1043"/>
                </a:moveTo>
                <a:cubicBezTo>
                  <a:pt x="185" y="994"/>
                  <a:pt x="370" y="945"/>
                  <a:pt x="499" y="771"/>
                </a:cubicBezTo>
                <a:cubicBezTo>
                  <a:pt x="628" y="597"/>
                  <a:pt x="699" y="298"/>
                  <a:pt x="771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050"/>
          </a:p>
        </p:txBody>
      </p:sp>
      <p:sp>
        <p:nvSpPr>
          <p:cNvPr id="15" name="Line 13"/>
          <p:cNvSpPr>
            <a:spLocks noChangeShapeType="1"/>
          </p:cNvSpPr>
          <p:nvPr/>
        </p:nvSpPr>
        <p:spPr bwMode="auto">
          <a:xfrm>
            <a:off x="5317927" y="3022997"/>
            <a:ext cx="75604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050"/>
          </a:p>
        </p:txBody>
      </p:sp>
      <p:sp>
        <p:nvSpPr>
          <p:cNvPr id="16" name="Line 14"/>
          <p:cNvSpPr>
            <a:spLocks noChangeShapeType="1"/>
          </p:cNvSpPr>
          <p:nvPr/>
        </p:nvSpPr>
        <p:spPr bwMode="auto">
          <a:xfrm>
            <a:off x="5371504" y="3454004"/>
            <a:ext cx="59412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050"/>
          </a:p>
        </p:txBody>
      </p:sp>
      <p:sp>
        <p:nvSpPr>
          <p:cNvPr id="17" name="Line 15"/>
          <p:cNvSpPr>
            <a:spLocks noChangeShapeType="1"/>
          </p:cNvSpPr>
          <p:nvPr/>
        </p:nvSpPr>
        <p:spPr bwMode="auto">
          <a:xfrm>
            <a:off x="5263158" y="3886200"/>
            <a:ext cx="27027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050"/>
          </a:p>
        </p:txBody>
      </p:sp>
      <p:sp>
        <p:nvSpPr>
          <p:cNvPr id="18" name="Freeform 16"/>
          <p:cNvSpPr>
            <a:spLocks/>
          </p:cNvSpPr>
          <p:nvPr/>
        </p:nvSpPr>
        <p:spPr bwMode="auto">
          <a:xfrm>
            <a:off x="6235899" y="3292078"/>
            <a:ext cx="377428" cy="594122"/>
          </a:xfrm>
          <a:custGeom>
            <a:avLst/>
            <a:gdLst>
              <a:gd name="T0" fmla="*/ 0 w 317"/>
              <a:gd name="T1" fmla="*/ 792162 h 499"/>
              <a:gd name="T2" fmla="*/ 358775 w 317"/>
              <a:gd name="T3" fmla="*/ 649287 h 499"/>
              <a:gd name="T4" fmla="*/ 503237 w 317"/>
              <a:gd name="T5" fmla="*/ 0 h 499"/>
              <a:gd name="T6" fmla="*/ 0 60000 65536"/>
              <a:gd name="T7" fmla="*/ 0 60000 65536"/>
              <a:gd name="T8" fmla="*/ 0 60000 65536"/>
              <a:gd name="T9" fmla="*/ 0 w 317"/>
              <a:gd name="T10" fmla="*/ 0 h 499"/>
              <a:gd name="T11" fmla="*/ 317 w 317"/>
              <a:gd name="T12" fmla="*/ 499 h 499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17" h="499">
                <a:moveTo>
                  <a:pt x="0" y="499"/>
                </a:moveTo>
                <a:cubicBezTo>
                  <a:pt x="86" y="495"/>
                  <a:pt x="173" y="492"/>
                  <a:pt x="226" y="409"/>
                </a:cubicBezTo>
                <a:cubicBezTo>
                  <a:pt x="279" y="326"/>
                  <a:pt x="302" y="68"/>
                  <a:pt x="317" y="0"/>
                </a:cubicBezTo>
              </a:path>
            </a:pathLst>
          </a:custGeom>
          <a:noFill/>
          <a:ln w="19050" cmpd="sng">
            <a:solidFill>
              <a:schemeClr val="tx1"/>
            </a:solidFill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050"/>
          </a:p>
        </p:txBody>
      </p:sp>
      <p:sp>
        <p:nvSpPr>
          <p:cNvPr id="19" name="Freeform 17"/>
          <p:cNvSpPr>
            <a:spLocks/>
          </p:cNvSpPr>
          <p:nvPr/>
        </p:nvSpPr>
        <p:spPr bwMode="auto">
          <a:xfrm flipH="1">
            <a:off x="6706195" y="3307557"/>
            <a:ext cx="377429" cy="594122"/>
          </a:xfrm>
          <a:custGeom>
            <a:avLst/>
            <a:gdLst>
              <a:gd name="T0" fmla="*/ 0 w 317"/>
              <a:gd name="T1" fmla="*/ 792163 h 499"/>
              <a:gd name="T2" fmla="*/ 358775 w 317"/>
              <a:gd name="T3" fmla="*/ 649288 h 499"/>
              <a:gd name="T4" fmla="*/ 503238 w 317"/>
              <a:gd name="T5" fmla="*/ 0 h 499"/>
              <a:gd name="T6" fmla="*/ 0 60000 65536"/>
              <a:gd name="T7" fmla="*/ 0 60000 65536"/>
              <a:gd name="T8" fmla="*/ 0 60000 65536"/>
              <a:gd name="T9" fmla="*/ 0 w 317"/>
              <a:gd name="T10" fmla="*/ 0 h 499"/>
              <a:gd name="T11" fmla="*/ 317 w 317"/>
              <a:gd name="T12" fmla="*/ 499 h 499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17" h="499">
                <a:moveTo>
                  <a:pt x="0" y="499"/>
                </a:moveTo>
                <a:cubicBezTo>
                  <a:pt x="86" y="495"/>
                  <a:pt x="173" y="492"/>
                  <a:pt x="226" y="409"/>
                </a:cubicBezTo>
                <a:cubicBezTo>
                  <a:pt x="279" y="326"/>
                  <a:pt x="302" y="68"/>
                  <a:pt x="317" y="0"/>
                </a:cubicBezTo>
              </a:path>
            </a:pathLst>
          </a:custGeom>
          <a:noFill/>
          <a:ln w="19050" cmpd="sng">
            <a:solidFill>
              <a:schemeClr val="tx1"/>
            </a:solidFill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050"/>
          </a:p>
        </p:txBody>
      </p:sp>
      <p:sp>
        <p:nvSpPr>
          <p:cNvPr id="20" name="Text Box 18"/>
          <p:cNvSpPr txBox="1">
            <a:spLocks noChangeArrowheads="1"/>
          </p:cNvSpPr>
          <p:nvPr/>
        </p:nvSpPr>
        <p:spPr bwMode="auto">
          <a:xfrm>
            <a:off x="2034183" y="2375298"/>
            <a:ext cx="825867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fr-FR" sz="1800" b="1" dirty="0">
                <a:solidFill>
                  <a:srgbClr val="FFFF00"/>
                </a:solidFill>
              </a:rPr>
              <a:t>Solar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fr-FR" sz="1800" b="1" dirty="0">
                <a:solidFill>
                  <a:srgbClr val="FFFF00"/>
                </a:solidFill>
              </a:rPr>
              <a:t>flux</a:t>
            </a:r>
          </a:p>
        </p:txBody>
      </p:sp>
      <p:sp>
        <p:nvSpPr>
          <p:cNvPr id="21" name="Line 19"/>
          <p:cNvSpPr>
            <a:spLocks noChangeShapeType="1"/>
          </p:cNvSpPr>
          <p:nvPr/>
        </p:nvSpPr>
        <p:spPr bwMode="auto">
          <a:xfrm>
            <a:off x="3249811" y="4117182"/>
            <a:ext cx="0" cy="270272"/>
          </a:xfrm>
          <a:prstGeom prst="line">
            <a:avLst/>
          </a:prstGeom>
          <a:noFill/>
          <a:ln w="28575">
            <a:solidFill>
              <a:srgbClr val="CC66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050"/>
          </a:p>
        </p:txBody>
      </p:sp>
      <p:sp>
        <p:nvSpPr>
          <p:cNvPr id="22" name="Line 20"/>
          <p:cNvSpPr>
            <a:spLocks noChangeShapeType="1"/>
          </p:cNvSpPr>
          <p:nvPr/>
        </p:nvSpPr>
        <p:spPr bwMode="auto">
          <a:xfrm>
            <a:off x="3358157" y="4117182"/>
            <a:ext cx="0" cy="270272"/>
          </a:xfrm>
          <a:prstGeom prst="line">
            <a:avLst/>
          </a:prstGeom>
          <a:noFill/>
          <a:ln w="28575">
            <a:solidFill>
              <a:srgbClr val="CC66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050"/>
          </a:p>
        </p:txBody>
      </p:sp>
      <p:sp>
        <p:nvSpPr>
          <p:cNvPr id="23" name="Text Box 21"/>
          <p:cNvSpPr txBox="1">
            <a:spLocks noChangeArrowheads="1"/>
          </p:cNvSpPr>
          <p:nvPr/>
        </p:nvSpPr>
        <p:spPr bwMode="auto">
          <a:xfrm>
            <a:off x="3396258" y="4186238"/>
            <a:ext cx="147829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fr-FR" altLang="fr-FR" dirty="0" err="1">
                <a:solidFill>
                  <a:srgbClr val="CC6600"/>
                </a:solidFill>
              </a:rPr>
              <a:t>Heat</a:t>
            </a:r>
            <a:r>
              <a:rPr lang="fr-FR" altLang="fr-FR" dirty="0">
                <a:solidFill>
                  <a:srgbClr val="CC6600"/>
                </a:solidFill>
              </a:rPr>
              <a:t> </a:t>
            </a:r>
            <a:r>
              <a:rPr lang="fr-FR" altLang="fr-FR" dirty="0" smtClean="0">
                <a:solidFill>
                  <a:srgbClr val="CC6600"/>
                </a:solidFill>
              </a:rPr>
              <a:t>conduction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fr-FR" altLang="fr-FR" dirty="0" smtClean="0">
                <a:solidFill>
                  <a:srgbClr val="CC6600"/>
                </a:solidFill>
              </a:rPr>
              <a:t>18 </a:t>
            </a:r>
            <a:r>
              <a:rPr lang="fr-FR" altLang="fr-FR" dirty="0" err="1" smtClean="0">
                <a:solidFill>
                  <a:srgbClr val="CC6600"/>
                </a:solidFill>
              </a:rPr>
              <a:t>layers</a:t>
            </a:r>
            <a:r>
              <a:rPr lang="fr-FR" altLang="fr-FR" dirty="0" smtClean="0">
                <a:solidFill>
                  <a:srgbClr val="CC6600"/>
                </a:solidFill>
              </a:rPr>
              <a:t> model</a:t>
            </a:r>
            <a:endParaRPr lang="fr-FR" altLang="fr-FR" dirty="0">
              <a:solidFill>
                <a:srgbClr val="CC6600"/>
              </a:solidFill>
            </a:endParaRPr>
          </a:p>
        </p:txBody>
      </p:sp>
      <p:sp>
        <p:nvSpPr>
          <p:cNvPr id="24" name="Text Box 23"/>
          <p:cNvSpPr txBox="1">
            <a:spLocks noChangeArrowheads="1"/>
          </p:cNvSpPr>
          <p:nvPr/>
        </p:nvSpPr>
        <p:spPr bwMode="auto">
          <a:xfrm>
            <a:off x="2428280" y="2695575"/>
            <a:ext cx="184731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fr-FR" altLang="fr-FR" sz="1050">
              <a:solidFill>
                <a:srgbClr val="000000"/>
              </a:solidFill>
            </a:endParaRPr>
          </a:p>
        </p:txBody>
      </p:sp>
      <p:sp>
        <p:nvSpPr>
          <p:cNvPr id="25" name="Text Box 24"/>
          <p:cNvSpPr txBox="1">
            <a:spLocks noChangeArrowheads="1"/>
          </p:cNvSpPr>
          <p:nvPr/>
        </p:nvSpPr>
        <p:spPr bwMode="auto">
          <a:xfrm>
            <a:off x="5844182" y="4167187"/>
            <a:ext cx="740908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fr-FR" altLang="fr-FR" sz="1050">
                <a:solidFill>
                  <a:srgbClr val="000000"/>
                </a:solidFill>
              </a:rPr>
              <a:t>Sensible 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fr-FR" altLang="fr-FR" sz="1050" dirty="0" err="1">
                <a:solidFill>
                  <a:srgbClr val="000000"/>
                </a:solidFill>
              </a:rPr>
              <a:t>Heat</a:t>
            </a:r>
            <a:r>
              <a:rPr lang="fr-FR" altLang="fr-FR" sz="1050" dirty="0">
                <a:solidFill>
                  <a:srgbClr val="000000"/>
                </a:solidFill>
              </a:rPr>
              <a:t> flux</a:t>
            </a:r>
          </a:p>
        </p:txBody>
      </p:sp>
      <p:sp>
        <p:nvSpPr>
          <p:cNvPr id="26" name="Text Box 25"/>
          <p:cNvSpPr txBox="1">
            <a:spLocks noChangeArrowheads="1"/>
          </p:cNvSpPr>
          <p:nvPr/>
        </p:nvSpPr>
        <p:spPr bwMode="auto">
          <a:xfrm>
            <a:off x="6258520" y="2545556"/>
            <a:ext cx="1176338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fr-FR" altLang="fr-FR" sz="1050" dirty="0">
                <a:solidFill>
                  <a:srgbClr val="000000"/>
                </a:solidFill>
              </a:rPr>
              <a:t>Turbulence and convection</a:t>
            </a:r>
          </a:p>
        </p:txBody>
      </p:sp>
      <p:sp>
        <p:nvSpPr>
          <p:cNvPr id="27" name="Text Box 26"/>
          <p:cNvSpPr txBox="1">
            <a:spLocks noChangeArrowheads="1"/>
          </p:cNvSpPr>
          <p:nvPr/>
        </p:nvSpPr>
        <p:spPr bwMode="auto">
          <a:xfrm>
            <a:off x="7517244" y="2725868"/>
            <a:ext cx="1524095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fr-FR" altLang="fr-FR" b="1" dirty="0">
                <a:solidFill>
                  <a:srgbClr val="0432FF"/>
                </a:solidFill>
              </a:rPr>
              <a:t>Co2 </a:t>
            </a:r>
            <a:r>
              <a:rPr lang="fr-FR" altLang="fr-FR" b="1" dirty="0" err="1" smtClean="0">
                <a:solidFill>
                  <a:srgbClr val="0432FF"/>
                </a:solidFill>
              </a:rPr>
              <a:t>ice</a:t>
            </a:r>
            <a:r>
              <a:rPr lang="fr-FR" altLang="fr-FR" b="1" dirty="0" smtClean="0">
                <a:solidFill>
                  <a:srgbClr val="0432FF"/>
                </a:solidFill>
              </a:rPr>
              <a:t> condensation-sublimation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fr-FR" altLang="fr-FR" sz="1100" i="1" dirty="0" smtClean="0">
                <a:solidFill>
                  <a:srgbClr val="0432FF"/>
                </a:solidFill>
              </a:rPr>
              <a:t>Ar-N2 </a:t>
            </a:r>
            <a:r>
              <a:rPr lang="fr-FR" altLang="fr-FR" sz="1100" i="1" dirty="0" err="1" smtClean="0">
                <a:solidFill>
                  <a:srgbClr val="0432FF"/>
                </a:solidFill>
              </a:rPr>
              <a:t>enrichment</a:t>
            </a:r>
            <a:r>
              <a:rPr lang="fr-FR" altLang="fr-FR" sz="1100" i="1" dirty="0" smtClean="0">
                <a:solidFill>
                  <a:srgbClr val="0432FF"/>
                </a:solidFill>
              </a:rPr>
              <a:t> &amp; </a:t>
            </a:r>
            <a:r>
              <a:rPr lang="fr-FR" altLang="fr-FR" sz="1100" i="1" dirty="0" err="1" smtClean="0">
                <a:solidFill>
                  <a:srgbClr val="0432FF"/>
                </a:solidFill>
              </a:rPr>
              <a:t>depletion</a:t>
            </a:r>
            <a:endParaRPr lang="fr-FR" altLang="fr-FR" sz="1100" i="1" dirty="0"/>
          </a:p>
        </p:txBody>
      </p:sp>
      <p:sp>
        <p:nvSpPr>
          <p:cNvPr id="28" name="Text Box 27"/>
          <p:cNvSpPr txBox="1">
            <a:spLocks noChangeArrowheads="1"/>
          </p:cNvSpPr>
          <p:nvPr/>
        </p:nvSpPr>
        <p:spPr bwMode="auto">
          <a:xfrm>
            <a:off x="7144345" y="4187428"/>
            <a:ext cx="842963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fr-FR" altLang="fr-FR" sz="1050">
                <a:solidFill>
                  <a:srgbClr val="000000"/>
                </a:solidFill>
              </a:rPr>
              <a:t>Latent 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fr-FR" altLang="fr-FR" sz="1050">
                <a:solidFill>
                  <a:srgbClr val="000000"/>
                </a:solidFill>
              </a:rPr>
              <a:t>Heat flux</a:t>
            </a:r>
          </a:p>
        </p:txBody>
      </p:sp>
      <p:sp>
        <p:nvSpPr>
          <p:cNvPr id="29" name="Text Box 28"/>
          <p:cNvSpPr txBox="1">
            <a:spLocks noChangeArrowheads="1"/>
          </p:cNvSpPr>
          <p:nvPr/>
        </p:nvSpPr>
        <p:spPr bwMode="auto">
          <a:xfrm>
            <a:off x="2188964" y="3052763"/>
            <a:ext cx="439544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fr-FR" altLang="fr-FR" sz="1050" i="1">
                <a:solidFill>
                  <a:srgbClr val="FF9900"/>
                </a:solidFill>
              </a:rPr>
              <a:t>dust</a:t>
            </a:r>
          </a:p>
        </p:txBody>
      </p:sp>
      <p:sp>
        <p:nvSpPr>
          <p:cNvPr id="30" name="Text Box 29"/>
          <p:cNvSpPr txBox="1">
            <a:spLocks noChangeArrowheads="1"/>
          </p:cNvSpPr>
          <p:nvPr/>
        </p:nvSpPr>
        <p:spPr bwMode="auto">
          <a:xfrm>
            <a:off x="3386732" y="3027760"/>
            <a:ext cx="439544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fr-FR" altLang="fr-FR" sz="1050" i="1">
                <a:solidFill>
                  <a:srgbClr val="FF9900"/>
                </a:solidFill>
              </a:rPr>
              <a:t>dust</a:t>
            </a:r>
          </a:p>
        </p:txBody>
      </p:sp>
      <p:sp>
        <p:nvSpPr>
          <p:cNvPr id="31" name="Text Box 30"/>
          <p:cNvSpPr txBox="1">
            <a:spLocks noChangeArrowheads="1"/>
          </p:cNvSpPr>
          <p:nvPr/>
        </p:nvSpPr>
        <p:spPr bwMode="auto">
          <a:xfrm>
            <a:off x="3985617" y="2939654"/>
            <a:ext cx="439544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fr-FR" altLang="fr-FR" sz="1050" i="1">
                <a:solidFill>
                  <a:srgbClr val="FF9900"/>
                </a:solidFill>
              </a:rPr>
              <a:t>dust</a:t>
            </a:r>
          </a:p>
        </p:txBody>
      </p:sp>
      <p:sp>
        <p:nvSpPr>
          <p:cNvPr id="32" name="Text Box 31"/>
          <p:cNvSpPr txBox="1">
            <a:spLocks noChangeArrowheads="1"/>
          </p:cNvSpPr>
          <p:nvPr/>
        </p:nvSpPr>
        <p:spPr bwMode="auto">
          <a:xfrm>
            <a:off x="4322563" y="3203972"/>
            <a:ext cx="461986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fr-FR" altLang="fr-FR" sz="1050" i="1">
                <a:solidFill>
                  <a:srgbClr val="000000"/>
                </a:solidFill>
              </a:rPr>
              <a:t>CO2</a:t>
            </a:r>
          </a:p>
        </p:txBody>
      </p:sp>
      <p:sp>
        <p:nvSpPr>
          <p:cNvPr id="33" name="Shape 107"/>
          <p:cNvSpPr txBox="1"/>
          <p:nvPr/>
        </p:nvSpPr>
        <p:spPr>
          <a:xfrm>
            <a:off x="2585229" y="896543"/>
            <a:ext cx="3805662" cy="7706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 u="sng" dirty="0" smtClean="0"/>
              <a:t>LMD </a:t>
            </a:r>
            <a:r>
              <a:rPr lang="fr-FR" sz="1600" u="sng" dirty="0" err="1" smtClean="0"/>
              <a:t>simplified</a:t>
            </a:r>
            <a:r>
              <a:rPr lang="fr-FR" sz="1600" u="sng" dirty="0" smtClean="0"/>
              <a:t> global </a:t>
            </a:r>
            <a:r>
              <a:rPr lang="fr-FR" sz="1600" u="sng" dirty="0" err="1" smtClean="0"/>
              <a:t>climate</a:t>
            </a:r>
            <a:r>
              <a:rPr lang="fr-FR" sz="1600" u="sng" dirty="0" smtClean="0"/>
              <a:t> model</a:t>
            </a: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 dirty="0" smtClean="0"/>
              <a:t>Physical </a:t>
            </a:r>
            <a:r>
              <a:rPr lang="fr-FR" sz="1600" dirty="0" err="1" smtClean="0"/>
              <a:t>processes</a:t>
            </a:r>
            <a:r>
              <a:rPr lang="fr-FR" sz="1600" dirty="0" smtClean="0"/>
              <a:t> </a:t>
            </a:r>
            <a:r>
              <a:rPr lang="fr-FR" sz="1600" dirty="0" err="1" smtClean="0"/>
              <a:t>taken</a:t>
            </a:r>
            <a:r>
              <a:rPr lang="fr-FR" sz="1600" dirty="0" smtClean="0"/>
              <a:t> </a:t>
            </a:r>
            <a:r>
              <a:rPr lang="fr-FR" sz="1600" dirty="0" err="1" smtClean="0"/>
              <a:t>into</a:t>
            </a:r>
            <a:r>
              <a:rPr lang="fr-FR" sz="1600" dirty="0" smtClean="0"/>
              <a:t> </a:t>
            </a:r>
            <a:r>
              <a:rPr lang="fr-FR" sz="1600" dirty="0" err="1" smtClean="0"/>
              <a:t>account</a:t>
            </a:r>
            <a:endParaRPr sz="1600" b="1" dirty="0"/>
          </a:p>
        </p:txBody>
      </p:sp>
      <p:sp>
        <p:nvSpPr>
          <p:cNvPr id="34" name="Titre 3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Smooth</a:t>
            </a:r>
            <a:r>
              <a:rPr lang="fr-FR" dirty="0"/>
              <a:t> Mars </a:t>
            </a:r>
            <a:r>
              <a:rPr lang="fr-FR" dirty="0" err="1"/>
              <a:t>experiment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84326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ZoneTexte 32"/>
          <p:cNvSpPr txBox="1"/>
          <p:nvPr/>
        </p:nvSpPr>
        <p:spPr>
          <a:xfrm>
            <a:off x="65667" y="3895400"/>
            <a:ext cx="995314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i="1" dirty="0" smtClean="0"/>
              <a:t>e </a:t>
            </a:r>
            <a:r>
              <a:rPr lang="fr-FR" dirty="0" smtClean="0"/>
              <a:t>= 0</a:t>
            </a:r>
            <a:endParaRPr lang="fr-FR" i="1"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7807" y="585373"/>
            <a:ext cx="5757934" cy="6559200"/>
          </a:xfrm>
          <a:prstGeom prst="rect">
            <a:avLst/>
          </a:prstGeom>
        </p:spPr>
      </p:pic>
      <p:sp>
        <p:nvSpPr>
          <p:cNvPr id="17" name="ZoneTexte 16"/>
          <p:cNvSpPr txBox="1"/>
          <p:nvPr/>
        </p:nvSpPr>
        <p:spPr>
          <a:xfrm>
            <a:off x="713489" y="575645"/>
            <a:ext cx="5677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 smtClean="0"/>
              <a:t>7.5°</a:t>
            </a:r>
            <a:endParaRPr lang="fr-FR" sz="1600" b="1" dirty="0"/>
          </a:p>
        </p:txBody>
      </p:sp>
      <p:cxnSp>
        <p:nvCxnSpPr>
          <p:cNvPr id="18" name="Connecteur droit 17"/>
          <p:cNvCxnSpPr/>
          <p:nvPr/>
        </p:nvCxnSpPr>
        <p:spPr>
          <a:xfrm>
            <a:off x="1064707" y="972439"/>
            <a:ext cx="0" cy="3721768"/>
          </a:xfrm>
          <a:prstGeom prst="line">
            <a:avLst/>
          </a:prstGeom>
          <a:ln w="95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er 19"/>
          <p:cNvGrpSpPr/>
          <p:nvPr/>
        </p:nvGrpSpPr>
        <p:grpSpPr>
          <a:xfrm rot="1069266">
            <a:off x="164616" y="1144807"/>
            <a:ext cx="2009183" cy="3358953"/>
            <a:chOff x="6302813" y="830094"/>
            <a:chExt cx="2009183" cy="3358953"/>
          </a:xfrm>
        </p:grpSpPr>
        <p:grpSp>
          <p:nvGrpSpPr>
            <p:cNvPr id="21" name="Grouper 20"/>
            <p:cNvGrpSpPr/>
            <p:nvPr/>
          </p:nvGrpSpPr>
          <p:grpSpPr>
            <a:xfrm>
              <a:off x="6302813" y="830094"/>
              <a:ext cx="2009183" cy="3358953"/>
              <a:chOff x="6302813" y="830094"/>
              <a:chExt cx="2009183" cy="3358953"/>
            </a:xfrm>
          </p:grpSpPr>
          <p:cxnSp>
            <p:nvCxnSpPr>
              <p:cNvPr id="23" name="Connecteur droit 22"/>
              <p:cNvCxnSpPr/>
              <p:nvPr/>
            </p:nvCxnSpPr>
            <p:spPr>
              <a:xfrm>
                <a:off x="6423498" y="830094"/>
                <a:ext cx="1567588" cy="3358953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4" name="Image 23" descr="clear_mars_dark.gif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colorTemperature colorTemp="11200"/>
                        </a14:imgEffect>
                        <a14:imgEffect>
                          <a14:brightnessContrast bright="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 rot="20096269">
                <a:off x="6302813" y="1603268"/>
                <a:ext cx="1800000" cy="1800200"/>
              </a:xfrm>
              <a:prstGeom prst="rect">
                <a:avLst/>
              </a:prstGeom>
            </p:spPr>
          </p:pic>
          <p:sp>
            <p:nvSpPr>
              <p:cNvPr id="25" name="Ellipse 24"/>
              <p:cNvSpPr/>
              <p:nvPr/>
            </p:nvSpPr>
            <p:spPr>
              <a:xfrm rot="20051200">
                <a:off x="7324568" y="3652820"/>
                <a:ext cx="987428" cy="338114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6" name="Rectangle 25"/>
              <p:cNvSpPr/>
              <p:nvPr/>
            </p:nvSpPr>
            <p:spPr>
              <a:xfrm rot="19470590">
                <a:off x="7962804" y="3787262"/>
                <a:ext cx="182734" cy="16816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22" name="Triangle 21"/>
            <p:cNvSpPr/>
            <p:nvPr/>
          </p:nvSpPr>
          <p:spPr>
            <a:xfrm rot="3451163">
              <a:off x="7961319" y="3881281"/>
              <a:ext cx="85725" cy="63946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28" name="Arc 27"/>
          <p:cNvSpPr>
            <a:spLocks noChangeAspect="1"/>
          </p:cNvSpPr>
          <p:nvPr/>
        </p:nvSpPr>
        <p:spPr>
          <a:xfrm rot="18271688">
            <a:off x="-608184" y="979719"/>
            <a:ext cx="3208599" cy="3208599"/>
          </a:xfrm>
          <a:prstGeom prst="arc">
            <a:avLst>
              <a:gd name="adj1" fmla="val 19219572"/>
              <a:gd name="adj2" fmla="val 19675323"/>
            </a:avLst>
          </a:prstGeom>
          <a:ln w="127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ZoneTexte 2"/>
          <p:cNvSpPr txBox="1"/>
          <p:nvPr/>
        </p:nvSpPr>
        <p:spPr>
          <a:xfrm>
            <a:off x="2910384" y="4612652"/>
            <a:ext cx="1365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i="1" dirty="0" err="1" smtClean="0">
                <a:solidFill>
                  <a:srgbClr val="FF0000"/>
                </a:solidFill>
              </a:rPr>
              <a:t>t</a:t>
            </a:r>
            <a:r>
              <a:rPr lang="fr-FR" sz="2400" i="1" dirty="0" smtClean="0">
                <a:solidFill>
                  <a:srgbClr val="FF0000"/>
                </a:solidFill>
              </a:rPr>
              <a:t> </a:t>
            </a:r>
            <a:r>
              <a:rPr lang="fr-FR" sz="2400" dirty="0" smtClean="0">
                <a:solidFill>
                  <a:srgbClr val="FF0000"/>
                </a:solidFill>
              </a:rPr>
              <a:t>= 0 </a:t>
            </a:r>
            <a:r>
              <a:rPr lang="fr-FR" sz="2400" dirty="0" err="1" smtClean="0">
                <a:solidFill>
                  <a:srgbClr val="FF0000"/>
                </a:solidFill>
              </a:rPr>
              <a:t>yrs</a:t>
            </a:r>
            <a:endParaRPr lang="fr-FR" sz="2400" i="1" dirty="0">
              <a:solidFill>
                <a:srgbClr val="FF0000"/>
              </a:solidFill>
            </a:endParaRPr>
          </a:p>
        </p:txBody>
      </p:sp>
      <p:pic>
        <p:nvPicPr>
          <p:cNvPr id="40" name="Image 39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10" t="60386" r="26629" b="36858"/>
          <a:stretch/>
        </p:blipFill>
        <p:spPr>
          <a:xfrm>
            <a:off x="4226598" y="4423418"/>
            <a:ext cx="2647388" cy="189234"/>
          </a:xfrm>
          <a:prstGeom prst="rect">
            <a:avLst/>
          </a:prstGeom>
        </p:spPr>
      </p:pic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Smooth</a:t>
            </a:r>
            <a:r>
              <a:rPr lang="fr-FR" dirty="0"/>
              <a:t> Mars </a:t>
            </a:r>
            <a:r>
              <a:rPr lang="fr-FR" dirty="0" err="1"/>
              <a:t>experiment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28660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4080" y="585373"/>
            <a:ext cx="5760000" cy="6561553"/>
          </a:xfrm>
          <a:prstGeom prst="rect">
            <a:avLst/>
          </a:prstGeom>
        </p:spPr>
      </p:pic>
      <p:sp>
        <p:nvSpPr>
          <p:cNvPr id="33" name="ZoneTexte 32"/>
          <p:cNvSpPr txBox="1"/>
          <p:nvPr/>
        </p:nvSpPr>
        <p:spPr>
          <a:xfrm>
            <a:off x="65667" y="3895400"/>
            <a:ext cx="995314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i="1" dirty="0" smtClean="0"/>
              <a:t>e </a:t>
            </a:r>
            <a:r>
              <a:rPr lang="fr-FR" dirty="0" smtClean="0"/>
              <a:t>= 0</a:t>
            </a:r>
            <a:endParaRPr lang="fr-FR" i="1" dirty="0"/>
          </a:p>
        </p:txBody>
      </p:sp>
      <p:sp>
        <p:nvSpPr>
          <p:cNvPr id="103" name="Shape 103"/>
          <p:cNvSpPr txBox="1">
            <a:spLocks noGrp="1"/>
          </p:cNvSpPr>
          <p:nvPr>
            <p:ph type="title"/>
          </p:nvPr>
        </p:nvSpPr>
        <p:spPr>
          <a:xfrm>
            <a:off x="488500" y="-46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fr-FR" dirty="0" err="1"/>
              <a:t>Smooth</a:t>
            </a:r>
            <a:r>
              <a:rPr lang="fr-FR" dirty="0"/>
              <a:t> Mars </a:t>
            </a:r>
            <a:r>
              <a:rPr lang="fr-FR" dirty="0" err="1"/>
              <a:t>experiment</a:t>
            </a:r>
            <a:endParaRPr dirty="0"/>
          </a:p>
        </p:txBody>
      </p:sp>
      <p:sp>
        <p:nvSpPr>
          <p:cNvPr id="17" name="ZoneTexte 16"/>
          <p:cNvSpPr txBox="1"/>
          <p:nvPr/>
        </p:nvSpPr>
        <p:spPr>
          <a:xfrm>
            <a:off x="713489" y="575645"/>
            <a:ext cx="5677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 smtClean="0"/>
              <a:t>7.5°</a:t>
            </a:r>
            <a:endParaRPr lang="fr-FR" sz="1600" b="1" dirty="0"/>
          </a:p>
        </p:txBody>
      </p:sp>
      <p:cxnSp>
        <p:nvCxnSpPr>
          <p:cNvPr id="18" name="Connecteur droit 17"/>
          <p:cNvCxnSpPr/>
          <p:nvPr/>
        </p:nvCxnSpPr>
        <p:spPr>
          <a:xfrm>
            <a:off x="1064707" y="972439"/>
            <a:ext cx="0" cy="3721768"/>
          </a:xfrm>
          <a:prstGeom prst="line">
            <a:avLst/>
          </a:prstGeom>
          <a:ln w="95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er 19"/>
          <p:cNvGrpSpPr/>
          <p:nvPr/>
        </p:nvGrpSpPr>
        <p:grpSpPr>
          <a:xfrm rot="1069266">
            <a:off x="164616" y="1144807"/>
            <a:ext cx="2009183" cy="3358953"/>
            <a:chOff x="6302813" y="830094"/>
            <a:chExt cx="2009183" cy="3358953"/>
          </a:xfrm>
        </p:grpSpPr>
        <p:grpSp>
          <p:nvGrpSpPr>
            <p:cNvPr id="21" name="Grouper 20"/>
            <p:cNvGrpSpPr/>
            <p:nvPr/>
          </p:nvGrpSpPr>
          <p:grpSpPr>
            <a:xfrm>
              <a:off x="6302813" y="830094"/>
              <a:ext cx="2009183" cy="3358953"/>
              <a:chOff x="6302813" y="830094"/>
              <a:chExt cx="2009183" cy="3358953"/>
            </a:xfrm>
          </p:grpSpPr>
          <p:cxnSp>
            <p:nvCxnSpPr>
              <p:cNvPr id="23" name="Connecteur droit 22"/>
              <p:cNvCxnSpPr/>
              <p:nvPr/>
            </p:nvCxnSpPr>
            <p:spPr>
              <a:xfrm>
                <a:off x="6423498" y="830094"/>
                <a:ext cx="1567588" cy="3358953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4" name="Image 23" descr="clear_mars_dark.gif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colorTemperature colorTemp="11200"/>
                        </a14:imgEffect>
                        <a14:imgEffect>
                          <a14:brightnessContrast bright="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 rot="20096269">
                <a:off x="6302813" y="1603268"/>
                <a:ext cx="1800000" cy="1800200"/>
              </a:xfrm>
              <a:prstGeom prst="rect">
                <a:avLst/>
              </a:prstGeom>
            </p:spPr>
          </p:pic>
          <p:sp>
            <p:nvSpPr>
              <p:cNvPr id="25" name="Ellipse 24"/>
              <p:cNvSpPr/>
              <p:nvPr/>
            </p:nvSpPr>
            <p:spPr>
              <a:xfrm rot="20051200">
                <a:off x="7324568" y="3652820"/>
                <a:ext cx="987428" cy="338114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6" name="Rectangle 25"/>
              <p:cNvSpPr/>
              <p:nvPr/>
            </p:nvSpPr>
            <p:spPr>
              <a:xfrm rot="19470590">
                <a:off x="7962804" y="3787262"/>
                <a:ext cx="182734" cy="16816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22" name="Triangle 21"/>
            <p:cNvSpPr/>
            <p:nvPr/>
          </p:nvSpPr>
          <p:spPr>
            <a:xfrm rot="3451163">
              <a:off x="7961319" y="3881281"/>
              <a:ext cx="85725" cy="63946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28" name="Arc 27"/>
          <p:cNvSpPr>
            <a:spLocks noChangeAspect="1"/>
          </p:cNvSpPr>
          <p:nvPr/>
        </p:nvSpPr>
        <p:spPr>
          <a:xfrm rot="18271688">
            <a:off x="-608184" y="979719"/>
            <a:ext cx="3208599" cy="3208599"/>
          </a:xfrm>
          <a:prstGeom prst="arc">
            <a:avLst>
              <a:gd name="adj1" fmla="val 19219572"/>
              <a:gd name="adj2" fmla="val 19675323"/>
            </a:avLst>
          </a:prstGeom>
          <a:ln w="127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0" name="Image 39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10" t="60386" r="26629" b="36858"/>
          <a:stretch/>
        </p:blipFill>
        <p:spPr>
          <a:xfrm>
            <a:off x="4226598" y="4423418"/>
            <a:ext cx="2647388" cy="189234"/>
          </a:xfrm>
          <a:prstGeom prst="rect">
            <a:avLst/>
          </a:prstGeom>
        </p:spPr>
      </p:pic>
      <p:sp>
        <p:nvSpPr>
          <p:cNvPr id="19" name="ZoneTexte 18"/>
          <p:cNvSpPr txBox="1"/>
          <p:nvPr/>
        </p:nvSpPr>
        <p:spPr>
          <a:xfrm>
            <a:off x="2910383" y="4612652"/>
            <a:ext cx="18961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err="1">
                <a:solidFill>
                  <a:srgbClr val="FF0000"/>
                </a:solidFill>
              </a:rPr>
              <a:t>t</a:t>
            </a:r>
            <a:r>
              <a:rPr lang="fr-FR" sz="2400" dirty="0">
                <a:solidFill>
                  <a:srgbClr val="FF0000"/>
                </a:solidFill>
              </a:rPr>
              <a:t> = 15 </a:t>
            </a:r>
            <a:r>
              <a:rPr lang="fr-FR" sz="2400" dirty="0" err="1">
                <a:solidFill>
                  <a:srgbClr val="FF0000"/>
                </a:solidFill>
              </a:rPr>
              <a:t>yrs</a:t>
            </a:r>
            <a:endParaRPr lang="fr-FR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3247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5737</TotalTime>
  <Words>1131</Words>
  <Application>Microsoft Macintosh PowerPoint</Application>
  <PresentationFormat>Présentation à l'écran (16:9)</PresentationFormat>
  <Paragraphs>267</Paragraphs>
  <Slides>46</Slides>
  <Notes>40</Notes>
  <HiddenSlides>7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46</vt:i4>
      </vt:variant>
    </vt:vector>
  </HeadingPairs>
  <TitlesOfParts>
    <vt:vector size="52" baseType="lpstr">
      <vt:lpstr>Arial Black</vt:lpstr>
      <vt:lpstr>Courier New</vt:lpstr>
      <vt:lpstr>Symbol</vt:lpstr>
      <vt:lpstr>Wingdings</vt:lpstr>
      <vt:lpstr>Arial</vt:lpstr>
      <vt:lpstr>Simple Light</vt:lpstr>
      <vt:lpstr>MARS AT LOW OBLIQUITY</vt:lpstr>
      <vt:lpstr>Motivations</vt:lpstr>
      <vt:lpstr>Motivations</vt:lpstr>
      <vt:lpstr>Motivations</vt:lpstr>
      <vt:lpstr>Our experiment</vt:lpstr>
      <vt:lpstr>Smooth Mars experiment</vt:lpstr>
      <vt:lpstr>Smooth Mars experiment</vt:lpstr>
      <vt:lpstr>Smooth Mars experiment</vt:lpstr>
      <vt:lpstr>Smooth Mars experiment</vt:lpstr>
      <vt:lpstr>Smooth Mars experiment</vt:lpstr>
      <vt:lpstr>Smooth Mars experiment</vt:lpstr>
      <vt:lpstr>Smooth Mars experiment</vt:lpstr>
      <vt:lpstr>Smooth Mars experiment</vt:lpstr>
      <vt:lpstr>Smooth Mars experiment</vt:lpstr>
      <vt:lpstr>Smooth Mars experiment</vt:lpstr>
      <vt:lpstr>Smooth Mars experiment</vt:lpstr>
      <vt:lpstr>Smooth Mars experiment</vt:lpstr>
      <vt:lpstr>Smooth Mars experiment</vt:lpstr>
      <vt:lpstr>Smooth Mars experiment     (1st 1000 years of a 5000 years runs)</vt:lpstr>
      <vt:lpstr>Smooth Mars experiment</vt:lpstr>
      <vt:lpstr>Smooth Mars experiment</vt:lpstr>
      <vt:lpstr>Smooth Mars experiment</vt:lpstr>
      <vt:lpstr>Smooth Mars experiment</vt:lpstr>
      <vt:lpstr>Smooth Mars experiment</vt:lpstr>
      <vt:lpstr>Rough Mars experiment</vt:lpstr>
      <vt:lpstr>Rough Mars experiment</vt:lpstr>
      <vt:lpstr>Rough Mars experiment</vt:lpstr>
      <vt:lpstr>Rough Mars experiment</vt:lpstr>
      <vt:lpstr>Rough Mars experiment</vt:lpstr>
      <vt:lpstr>On slopes CO2 glaciers flows and remains thin</vt:lpstr>
      <vt:lpstr>Rough Mars experiment</vt:lpstr>
      <vt:lpstr>Rough Mars experiment</vt:lpstr>
      <vt:lpstr>Rough Mars experiment</vt:lpstr>
      <vt:lpstr>Rough Mars experiment</vt:lpstr>
      <vt:lpstr>Smooth and rough models comparison </vt:lpstr>
      <vt:lpstr>Smooth and rough models comparison </vt:lpstr>
      <vt:lpstr>Rough Mars experiment</vt:lpstr>
      <vt:lpstr>Rough Mars experiment</vt:lpstr>
      <vt:lpstr>Rough Mars experiment</vt:lpstr>
      <vt:lpstr>Présentation PowerPoint</vt:lpstr>
      <vt:lpstr>Rough Mars experiment</vt:lpstr>
      <vt:lpstr>Rough Mars experiment</vt:lpstr>
      <vt:lpstr>Impact of CO2 ice albedo</vt:lpstr>
      <vt:lpstr>Impact of CO2 ice albedo</vt:lpstr>
      <vt:lpstr>Présentation PowerPoint</vt:lpstr>
      <vt:lpstr>Preliminary Conclusions</vt:lpstr>
    </vt:vector>
  </TitlesOfParts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MARS AT LOW OBLIQUITY</dc:title>
  <cp:lastModifiedBy>Utilisateur de Microsoft Office</cp:lastModifiedBy>
  <cp:revision>93</cp:revision>
  <dcterms:modified xsi:type="dcterms:W3CDTF">2018-07-01T08:03:04Z</dcterms:modified>
</cp:coreProperties>
</file>